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04" r:id="rId2"/>
    <p:sldId id="306" r:id="rId3"/>
    <p:sldId id="308" r:id="rId4"/>
    <p:sldId id="309" r:id="rId5"/>
    <p:sldId id="310" r:id="rId6"/>
    <p:sldId id="311" r:id="rId7"/>
    <p:sldId id="313" r:id="rId8"/>
    <p:sldId id="314" r:id="rId9"/>
    <p:sldId id="333" r:id="rId10"/>
    <p:sldId id="315" r:id="rId11"/>
    <p:sldId id="316" r:id="rId12"/>
    <p:sldId id="332" r:id="rId13"/>
    <p:sldId id="317" r:id="rId14"/>
    <p:sldId id="318" r:id="rId15"/>
    <p:sldId id="331" r:id="rId16"/>
    <p:sldId id="305" r:id="rId17"/>
    <p:sldId id="319" r:id="rId18"/>
    <p:sldId id="320" r:id="rId19"/>
    <p:sldId id="336" r:id="rId20"/>
    <p:sldId id="285" r:id="rId21"/>
    <p:sldId id="286" r:id="rId22"/>
    <p:sldId id="294" r:id="rId23"/>
    <p:sldId id="321" r:id="rId24"/>
    <p:sldId id="299" r:id="rId25"/>
    <p:sldId id="303" r:id="rId26"/>
    <p:sldId id="300" r:id="rId27"/>
    <p:sldId id="302" r:id="rId28"/>
    <p:sldId id="323" r:id="rId29"/>
    <p:sldId id="334" r:id="rId30"/>
    <p:sldId id="335" r:id="rId31"/>
    <p:sldId id="337" r:id="rId32"/>
    <p:sldId id="326" r:id="rId33"/>
    <p:sldId id="324" r:id="rId34"/>
    <p:sldId id="325" r:id="rId35"/>
    <p:sldId id="327" r:id="rId36"/>
    <p:sldId id="328" r:id="rId37"/>
    <p:sldId id="329" r:id="rId38"/>
    <p:sldId id="330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  <a:srgbClr val="FFCC66"/>
    <a:srgbClr val="FF9933"/>
    <a:srgbClr val="FF99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99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7E777F1-D354-69DD-0DCE-3A2662E964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6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06A2E3A-F79A-E907-A6B7-FDF1483B0DF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4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303762F-5C70-6879-4200-0F3AB11BAC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5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A2D90E8-2C5F-6096-A4BA-EAA2F17416C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4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A21DE7B-A013-0431-F68D-0EF5ACDB2B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4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B7F46B8-F9F6-DBE1-1289-9897BD547B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9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9034DEB-407F-A050-885A-18F193D621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2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D205FF0-EB01-C50C-D3C4-22D0FE3E25E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0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1CDC29B-21CD-9BF8-26F4-12564A9DEE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2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FDC3EB1-D76E-3BF9-73D5-63713D9F489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6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94E8BBD-96E1-2EB3-FBE0-D6E6D24A09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100000">
              <a:schemeClr val="tx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14F982A-23E0-8E56-7929-403E69DBA0F5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031" name="Freeform 3">
              <a:extLst>
                <a:ext uri="{FF2B5EF4-FFF2-40B4-BE49-F238E27FC236}">
                  <a16:creationId xmlns:a16="http://schemas.microsoft.com/office/drawing/2014/main" id="{45A80B79-1B61-0F03-89EC-6D820D8C92C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2" name="Arc 4">
              <a:extLst>
                <a:ext uri="{FF2B5EF4-FFF2-40B4-BE49-F238E27FC236}">
                  <a16:creationId xmlns:a16="http://schemas.microsoft.com/office/drawing/2014/main" id="{912A853C-1E45-DBCF-4303-074F9ACAD05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027" name="Rectangle 5">
            <a:extLst>
              <a:ext uri="{FF2B5EF4-FFF2-40B4-BE49-F238E27FC236}">
                <a16:creationId xmlns:a16="http://schemas.microsoft.com/office/drawing/2014/main" id="{3BF330A8-FD2A-1E5E-CE92-BA33FC3AB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725" tIns="41275" rIns="85725" bIns="41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94300F73-19E5-B36F-8CAD-95502808DF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725" tIns="41275" rIns="85725" bIns="41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5AA403CB-9FF8-65AD-0355-A448ADE138E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5725" tIns="41275" rIns="85725" bIns="41275" numCol="1" anchor="ctr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bg1"/>
                </a:solidFill>
                <a:latin typeface="Times New Roman Greek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11D74282-6085-FB67-E09C-CB2C5B5BA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3438" y="6248400"/>
            <a:ext cx="51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5725" tIns="41275" rIns="85725" bIns="41275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54E6381E-FE76-48A3-85A2-576AD85A76BE}" type="slidenum">
              <a:rPr lang="en-US" altLang="el-GR" sz="1300" smtClean="0">
                <a:solidFill>
                  <a:schemeClr val="bg1"/>
                </a:solidFill>
                <a:latin typeface="Times New Roman Greek" panose="02020603050405020304" pitchFamily="18" charset="0"/>
              </a:rPr>
              <a:pPr algn="r">
                <a:defRPr/>
              </a:pPr>
              <a:t>‹#›</a:t>
            </a:fld>
            <a:endParaRPr lang="en-US" altLang="el-GR" sz="1300">
              <a:solidFill>
                <a:schemeClr val="bg1"/>
              </a:solidFill>
              <a:latin typeface="Times New Roman Greek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C66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5000"/>
        <a:buFont typeface="Monotype Sorts" pitchFamily="2" charset="2"/>
        <a:buChar char="u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75000"/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9CC457BC-167D-62F2-3017-C21352CFA7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/>
              <a:t>Σχεσιακή Άλγεβρα</a:t>
            </a:r>
            <a:br>
              <a:rPr lang="el-GR" altLang="el-GR"/>
            </a:br>
            <a:r>
              <a:rPr lang="en-US" altLang="el-GR"/>
              <a:t>Relational Algebra (RA)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A7A9DB4E-D99E-B21A-77C0-F4A62AD613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7921625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800" dirty="0" err="1"/>
              <a:t>sName</a:t>
            </a:r>
            <a:r>
              <a:rPr lang="en-US" sz="2800" dirty="0"/>
              <a:t>, </a:t>
            </a:r>
            <a:r>
              <a:rPr lang="en-US" sz="2800"/>
              <a:t>GPA </a:t>
            </a:r>
            <a:r>
              <a:rPr lang="el-GR" sz="2800"/>
              <a:t>μαθητών </a:t>
            </a:r>
            <a:r>
              <a:rPr lang="el-GR" sz="2800" dirty="0"/>
              <a:t>με </a:t>
            </a:r>
            <a:r>
              <a:rPr lang="en-US" sz="2800" dirty="0"/>
              <a:t>GPA &gt; 3.5, </a:t>
            </a:r>
            <a:r>
              <a:rPr lang="el-GR" sz="2800" dirty="0"/>
              <a:t>με αίτηση στο </a:t>
            </a:r>
            <a:r>
              <a:rPr lang="en-US" sz="2800" dirty="0"/>
              <a:t>CS </a:t>
            </a:r>
            <a:r>
              <a:rPr lang="el-GR" sz="2800" dirty="0"/>
              <a:t>που απορρίφθηκε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3600" dirty="0"/>
              <a:t>               </a:t>
            </a:r>
            <a:r>
              <a:rPr lang="el-GR" sz="3600" dirty="0"/>
              <a:t>σ</a:t>
            </a:r>
            <a:r>
              <a:rPr lang="en-US" sz="3600" dirty="0"/>
              <a:t>                  </a:t>
            </a:r>
            <a:r>
              <a:rPr lang="en-US" dirty="0"/>
              <a:t>      (Student x Apply)</a:t>
            </a:r>
            <a:endParaRPr lang="en-US" sz="2400" dirty="0"/>
          </a:p>
          <a:p>
            <a:pPr>
              <a:buFont typeface="Monotype Sorts" pitchFamily="2" charset="2"/>
              <a:buNone/>
              <a:defRPr/>
            </a:pPr>
            <a:endParaRPr lang="el-GR" sz="2400" b="1" dirty="0">
              <a:solidFill>
                <a:srgbClr val="FFFF00"/>
              </a:solidFill>
              <a:cs typeface="Times New Roman" pitchFamily="18" charset="0"/>
            </a:endParaRPr>
          </a:p>
          <a:p>
            <a:pPr marL="627063" lvl="1" indent="-169863">
              <a:buFont typeface="Wingdings" pitchFamily="2" charset="2"/>
              <a:buChar char="§"/>
              <a:defRPr/>
            </a:pPr>
            <a:endParaRPr lang="el-GR" sz="2000" dirty="0">
              <a:cs typeface="Times New Roman" pitchFamily="18" charset="0"/>
            </a:endParaRPr>
          </a:p>
          <a:p>
            <a:pPr marL="0" lvl="1" indent="0">
              <a:buFontTx/>
              <a:buNone/>
              <a:defRPr/>
            </a:pPr>
            <a:endParaRPr lang="en-US" sz="2400" dirty="0">
              <a:cs typeface="Times New Roman" pitchFamily="18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3A7C8833-6B56-60E5-1BCD-D56DBC11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1570038"/>
            <a:ext cx="79216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3600" kern="0" dirty="0">
                <a:solidFill>
                  <a:schemeClr val="bg1"/>
                </a:solidFill>
                <a:latin typeface="+mn-lt"/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  <a:latin typeface="+mn-lt"/>
              </a:rPr>
              <a:t>sName</a:t>
            </a:r>
            <a:r>
              <a:rPr lang="en-US" sz="2800" kern="0" baseline="-25000" dirty="0">
                <a:solidFill>
                  <a:schemeClr val="bg1"/>
                </a:solidFill>
                <a:latin typeface="+mn-lt"/>
              </a:rPr>
              <a:t>, GPA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(</a:t>
            </a:r>
            <a:r>
              <a:rPr lang="en-US" sz="3600" kern="0" dirty="0">
                <a:solidFill>
                  <a:schemeClr val="bg1"/>
                </a:solidFill>
                <a:latin typeface="+mn-lt"/>
              </a:rPr>
              <a:t>                   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                                    )</a:t>
            </a:r>
            <a:endParaRPr lang="en-US" kern="0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§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D1334BEE-AA16-6C7F-5D8B-2909FD3943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12293" name="TextBox 9">
            <a:extLst>
              <a:ext uri="{FF2B5EF4-FFF2-40B4-BE49-F238E27FC236}">
                <a16:creationId xmlns:a16="http://schemas.microsoft.com/office/drawing/2014/main" id="{BA2B3129-5DE4-E01B-6216-1896A2F7C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400" y="1989138"/>
            <a:ext cx="46497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Student.sID</a:t>
            </a:r>
            <a:r>
              <a:rPr lang="en-US" altLang="el-GR" sz="2000" dirty="0"/>
              <a:t> = </a:t>
            </a:r>
            <a:r>
              <a:rPr lang="en-US" altLang="el-GR" sz="2000" dirty="0" err="1"/>
              <a:t>Apply.sID</a:t>
            </a:r>
            <a:endParaRPr lang="en-US" altLang="el-GR" sz="2000" dirty="0"/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 dirty="0"/>
              <a:t> GPA&gt;3.5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  major = 'CS' </a:t>
            </a:r>
            <a:r>
              <a:rPr lang="en-US" altLang="el-GR" sz="2000" dirty="0"/>
              <a:t> dec = 'NO' </a:t>
            </a:r>
            <a:endParaRPr lang="el-GR" altLang="el-GR" sz="2000" dirty="0"/>
          </a:p>
        </p:txBody>
      </p:sp>
      <p:sp>
        <p:nvSpPr>
          <p:cNvPr id="12294" name="TextBox 14">
            <a:extLst>
              <a:ext uri="{FF2B5EF4-FFF2-40B4-BE49-F238E27FC236}">
                <a16:creationId xmlns:a16="http://schemas.microsoft.com/office/drawing/2014/main" id="{819C0938-FBCE-303E-D7A6-67987A3D0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057775"/>
            <a:ext cx="1366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2295" name="TextBox 15">
            <a:extLst>
              <a:ext uri="{FF2B5EF4-FFF2-40B4-BE49-F238E27FC236}">
                <a16:creationId xmlns:a16="http://schemas.microsoft.com/office/drawing/2014/main" id="{B96F3AF3-DBC6-2FB3-F90B-561DB330B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327400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 </a:t>
            </a:r>
            <a:r>
              <a:rPr lang="en-US" altLang="el-GR" sz="2400">
                <a:cs typeface="Times New Roman" panose="02020603050405020304" pitchFamily="18" charset="0"/>
              </a:rPr>
              <a:t>x </a:t>
            </a: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12296" name="TextBox 15">
            <a:extLst>
              <a:ext uri="{FF2B5EF4-FFF2-40B4-BE49-F238E27FC236}">
                <a16:creationId xmlns:a16="http://schemas.microsoft.com/office/drawing/2014/main" id="{7C07CEF6-2BEA-7A40-8685-9719830FF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489585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D1475F1-801E-1A3E-9DB4-B90349408F52}"/>
              </a:ext>
            </a:extLst>
          </p:cNvPr>
          <p:cNvGraphicFramePr>
            <a:graphicFrameLocks noGrp="1"/>
          </p:cNvGraphicFramePr>
          <p:nvPr/>
        </p:nvGraphicFramePr>
        <p:xfrm>
          <a:off x="827088" y="3857625"/>
          <a:ext cx="3744911" cy="25955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600" dirty="0" err="1"/>
                        <a:t>Student.sID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8135042-A799-F6D6-0DCB-DB1DDD445D34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3857625"/>
          <a:ext cx="3671888" cy="25955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600" dirty="0" err="1"/>
                        <a:t>Apply.sID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YES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YES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5E75DFC8-7B97-F291-64B0-C39E08782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4221163"/>
            <a:ext cx="7858125" cy="366712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9BFD7A-1E3A-E3C5-C70A-F780E9445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5726113"/>
            <a:ext cx="7858125" cy="366712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A788F0F-B0FF-C9F7-98E1-4EE01DC03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863" y="4187825"/>
            <a:ext cx="1660525" cy="409575"/>
          </a:xfrm>
          <a:prstGeom prst="rect">
            <a:avLst/>
          </a:prstGeom>
          <a:noFill/>
          <a:ln w="476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72DDD0B-E33B-006D-6848-468D9294F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5700713"/>
            <a:ext cx="1660525" cy="409575"/>
          </a:xfrm>
          <a:prstGeom prst="rect">
            <a:avLst/>
          </a:prstGeom>
          <a:noFill/>
          <a:ln w="476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A6D6C2A-4AD8-3E41-2895-B0436D700BE2}"/>
              </a:ext>
            </a:extLst>
          </p:cNvPr>
          <p:cNvGraphicFramePr>
            <a:graphicFrameLocks noGrp="1"/>
          </p:cNvGraphicFramePr>
          <p:nvPr/>
        </p:nvGraphicFramePr>
        <p:xfrm>
          <a:off x="377825" y="2595563"/>
          <a:ext cx="1530350" cy="11128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8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51" marR="91451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51" marR="91451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/>
                        <a:t>Mary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3.9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5">
            <a:extLst>
              <a:ext uri="{FF2B5EF4-FFF2-40B4-BE49-F238E27FC236}">
                <a16:creationId xmlns:a16="http://schemas.microsoft.com/office/drawing/2014/main" id="{73D6C937-332C-0309-8574-767DD0266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63" y="21336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Result</a:t>
            </a:r>
            <a:endParaRPr lang="el-GR" altLang="el-G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  <p:bldP spid="25" grpId="0" animBg="1"/>
      <p:bldP spid="27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1E827B51-7905-D5B6-4214-D6970D7D4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3467100"/>
            <a:ext cx="7921625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3600" kern="0" dirty="0">
                <a:solidFill>
                  <a:schemeClr val="bg1"/>
                </a:solidFill>
                <a:latin typeface="+mn-lt"/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  <a:latin typeface="+mn-lt"/>
              </a:rPr>
              <a:t>sName</a:t>
            </a:r>
            <a:r>
              <a:rPr lang="en-US" sz="2800" kern="0" baseline="-25000" dirty="0">
                <a:solidFill>
                  <a:schemeClr val="bg1"/>
                </a:solidFill>
                <a:latin typeface="+mn-lt"/>
              </a:rPr>
              <a:t>, GPA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(</a:t>
            </a:r>
            <a:r>
              <a:rPr lang="en-US" sz="3600" kern="0" dirty="0">
                <a:solidFill>
                  <a:schemeClr val="bg1"/>
                </a:solidFill>
                <a:latin typeface="+mn-lt"/>
              </a:rPr>
              <a:t>                   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                                    )</a:t>
            </a:r>
            <a:endParaRPr lang="en-US" kern="0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§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0B13E632-F2C9-B4B5-DD1E-26ED29C6C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Natural Join </a:t>
            </a:r>
            <a:r>
              <a:rPr lang="el-GR" altLang="el-GR" b="1">
                <a:solidFill>
                  <a:srgbClr val="FFFF00"/>
                </a:solidFill>
              </a:rPr>
              <a:t>/ Φυσική Συνένωση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C6B6063-2E00-A524-89C7-D8550B1491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8210550" cy="41148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l-GR" sz="2400" b="1" dirty="0">
                <a:solidFill>
                  <a:srgbClr val="FFFF00"/>
                </a:solidFill>
                <a:cs typeface="Times New Roman" pitchFamily="18" charset="0"/>
              </a:rPr>
              <a:t>Συνδυασμός 2 σχέσεων</a:t>
            </a:r>
            <a:r>
              <a:rPr lang="en-US" sz="2400" b="1" dirty="0">
                <a:solidFill>
                  <a:srgbClr val="FFFF00"/>
                </a:solidFill>
                <a:cs typeface="Times New Roman" pitchFamily="18" charset="0"/>
              </a:rPr>
              <a:t> R, S</a:t>
            </a:r>
            <a:endParaRPr lang="el-GR" sz="2400" dirty="0">
              <a:cs typeface="Times New Roman" pitchFamily="18" charset="0"/>
            </a:endParaRPr>
          </a:p>
          <a:p>
            <a:pPr marL="627063" lvl="1" indent="-169863">
              <a:buFont typeface="Wingdings" pitchFamily="2" charset="2"/>
              <a:buChar char="§"/>
              <a:defRPr/>
            </a:pPr>
            <a:r>
              <a:rPr lang="el-GR" sz="2000" dirty="0">
                <a:cs typeface="Times New Roman" pitchFamily="18" charset="0"/>
              </a:rPr>
              <a:t>Επιβάλει ΙΣΟΤΗΤΑ σε γνωρίσματα με το ίδιο όνομα σε διαφορετικές σχέσεις</a:t>
            </a:r>
          </a:p>
          <a:p>
            <a:pPr marL="627063" lvl="1" indent="-169863">
              <a:buFont typeface="Wingdings" pitchFamily="2" charset="2"/>
              <a:buChar char="§"/>
              <a:defRPr/>
            </a:pPr>
            <a:r>
              <a:rPr lang="el-GR" sz="2000" dirty="0">
                <a:cs typeface="Times New Roman" pitchFamily="18" charset="0"/>
              </a:rPr>
              <a:t>Κρατάει μόνο 1 αντίγραφο από τα διπλά γνωρίσματα</a:t>
            </a:r>
          </a:p>
          <a:p>
            <a:pPr marL="0" lvl="1" indent="0">
              <a:buFontTx/>
              <a:buNone/>
              <a:defRPr/>
            </a:pPr>
            <a:endParaRPr lang="en-US" sz="2000" dirty="0"/>
          </a:p>
          <a:p>
            <a:pPr marL="0" lvl="1" indent="0">
              <a:buFontTx/>
              <a:buNone/>
              <a:defRPr/>
            </a:pPr>
            <a:r>
              <a:rPr lang="en-US" sz="2000" dirty="0" err="1"/>
              <a:t>sName</a:t>
            </a:r>
            <a:r>
              <a:rPr lang="en-US" sz="2000" dirty="0"/>
              <a:t>, </a:t>
            </a:r>
            <a:r>
              <a:rPr lang="en-US" sz="2000"/>
              <a:t>GPA </a:t>
            </a:r>
            <a:r>
              <a:rPr lang="el-GR" sz="2000"/>
              <a:t>μαθητών </a:t>
            </a:r>
            <a:r>
              <a:rPr lang="el-GR" sz="2000" dirty="0"/>
              <a:t>με </a:t>
            </a:r>
            <a:r>
              <a:rPr lang="en-US" sz="2000" dirty="0" err="1"/>
              <a:t>hs</a:t>
            </a:r>
            <a:r>
              <a:rPr lang="en-US" sz="2000" dirty="0"/>
              <a:t> &gt; 1000, </a:t>
            </a:r>
            <a:r>
              <a:rPr lang="el-GR" sz="2000" dirty="0"/>
              <a:t>με αίτηση στο </a:t>
            </a:r>
            <a:r>
              <a:rPr lang="en-US" sz="2000" dirty="0"/>
              <a:t>CS </a:t>
            </a:r>
            <a:r>
              <a:rPr lang="el-GR" sz="2000" dirty="0"/>
              <a:t>που απορρίφθηκε</a:t>
            </a:r>
          </a:p>
          <a:p>
            <a:pPr marL="627063" lvl="1" indent="-169863">
              <a:buFontTx/>
              <a:buNone/>
              <a:defRPr/>
            </a:pPr>
            <a:endParaRPr lang="el-GR" sz="2000" dirty="0">
              <a:cs typeface="Times New Roman" pitchFamily="18" charset="0"/>
            </a:endParaRPr>
          </a:p>
          <a:p>
            <a:pPr marL="0" lvl="1" indent="0">
              <a:buFontTx/>
              <a:buNone/>
              <a:defRPr/>
            </a:pPr>
            <a:r>
              <a:rPr lang="en-US" sz="2400" dirty="0"/>
              <a:t>                     </a:t>
            </a:r>
            <a:r>
              <a:rPr lang="el-GR" sz="3200" dirty="0"/>
              <a:t>σ</a:t>
            </a:r>
            <a:r>
              <a:rPr lang="el-GR" sz="2400" dirty="0"/>
              <a:t> </a:t>
            </a:r>
            <a:r>
              <a:rPr lang="en-US" sz="2400" dirty="0"/>
              <a:t>                                   (</a:t>
            </a:r>
            <a:r>
              <a:rPr lang="en-US" sz="2400" dirty="0">
                <a:cs typeface="Times New Roman" pitchFamily="18" charset="0"/>
              </a:rPr>
              <a:t>Student  </a:t>
            </a:r>
            <a:r>
              <a:rPr lang="en-US" sz="3200" dirty="0">
                <a:latin typeface="Cambria Math"/>
                <a:ea typeface="Cambria Math"/>
                <a:cs typeface="Times New Roman" pitchFamily="18" charset="0"/>
              </a:rPr>
              <a:t>⋈</a:t>
            </a:r>
            <a:r>
              <a:rPr lang="en-US" sz="2400" dirty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Apply)</a:t>
            </a:r>
          </a:p>
          <a:p>
            <a:pPr marL="0" lvl="1" indent="0">
              <a:buFontTx/>
              <a:buNone/>
              <a:defRPr/>
            </a:pPr>
            <a:endParaRPr lang="en-US" sz="2400" dirty="0">
              <a:cs typeface="Times New Roman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248ED8D-0785-DE5E-B5BD-FAC5B4728D70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7F78B2E-8FB2-85C5-A287-B6D2FB69C97C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EAA60B3-2A6B-A9CE-893B-1952A2B4C959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93" name="TextBox 13">
            <a:extLst>
              <a:ext uri="{FF2B5EF4-FFF2-40B4-BE49-F238E27FC236}">
                <a16:creationId xmlns:a16="http://schemas.microsoft.com/office/drawing/2014/main" id="{050D0F78-CACB-4E82-5B20-ECB9F2D8D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13394" name="TextBox 14">
            <a:extLst>
              <a:ext uri="{FF2B5EF4-FFF2-40B4-BE49-F238E27FC236}">
                <a16:creationId xmlns:a16="http://schemas.microsoft.com/office/drawing/2014/main" id="{AB56AF6F-0D87-D41D-0A4E-793208E8B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3395" name="TextBox 15">
            <a:extLst>
              <a:ext uri="{FF2B5EF4-FFF2-40B4-BE49-F238E27FC236}">
                <a16:creationId xmlns:a16="http://schemas.microsoft.com/office/drawing/2014/main" id="{E80EEB35-8BAB-C3B3-EF27-DC6117E56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13396" name="TextBox 16">
            <a:extLst>
              <a:ext uri="{FF2B5EF4-FFF2-40B4-BE49-F238E27FC236}">
                <a16:creationId xmlns:a16="http://schemas.microsoft.com/office/drawing/2014/main" id="{1ACB7CC5-B43E-92B3-F86C-FF6426BFA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3711575"/>
            <a:ext cx="46497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  <a:r>
              <a:rPr lang="en-US" altLang="el-GR" sz="2000" dirty="0">
                <a:sym typeface="Symbol" panose="05050102010706020507" pitchFamily="18" charset="2"/>
              </a:rPr>
              <a:t>  major = 'CS'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</a:t>
            </a:r>
            <a:r>
              <a:rPr lang="en-US" altLang="el-GR" sz="2000" dirty="0"/>
              <a:t> dec = 'NO' </a:t>
            </a:r>
            <a:endParaRPr lang="el-GR" alt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4E96FD85-2A94-9196-D6DA-5ECD3FC2C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989013"/>
            <a:ext cx="7921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3600" kern="0" dirty="0">
                <a:solidFill>
                  <a:schemeClr val="bg1"/>
                </a:solidFill>
                <a:latin typeface="+mn-lt"/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  <a:latin typeface="+mn-lt"/>
              </a:rPr>
              <a:t>sName</a:t>
            </a:r>
            <a:r>
              <a:rPr lang="en-US" sz="2800" kern="0" baseline="-25000" dirty="0">
                <a:solidFill>
                  <a:schemeClr val="bg1"/>
                </a:solidFill>
                <a:latin typeface="+mn-lt"/>
              </a:rPr>
              <a:t>, GPA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(</a:t>
            </a:r>
            <a:r>
              <a:rPr lang="en-US" sz="3600" kern="0" dirty="0">
                <a:solidFill>
                  <a:schemeClr val="bg1"/>
                </a:solidFill>
                <a:latin typeface="+mn-lt"/>
              </a:rPr>
              <a:t>                   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                                    )</a:t>
            </a:r>
            <a:endParaRPr lang="en-US" kern="0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§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5C504881-0C21-4E03-39C5-EE417678A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Natural Join - </a:t>
            </a:r>
            <a:r>
              <a:rPr lang="el-GR" altLang="el-GR" b="1">
                <a:solidFill>
                  <a:srgbClr val="FFFF00"/>
                </a:solidFill>
              </a:rPr>
              <a:t>Παράδειγμα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71066FA-9C18-7DEA-D35E-4B9620193B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0238" y="165100"/>
            <a:ext cx="8210550" cy="1509713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l-GR" sz="2000" dirty="0"/>
          </a:p>
          <a:p>
            <a:pPr marL="627063" lvl="1" indent="-169863">
              <a:buFontTx/>
              <a:buNone/>
              <a:defRPr/>
            </a:pPr>
            <a:endParaRPr lang="el-GR" sz="2000" dirty="0">
              <a:cs typeface="Times New Roman" pitchFamily="18" charset="0"/>
            </a:endParaRPr>
          </a:p>
          <a:p>
            <a:pPr marL="0" lvl="1" indent="0">
              <a:buFontTx/>
              <a:buNone/>
              <a:defRPr/>
            </a:pPr>
            <a:r>
              <a:rPr lang="en-US" sz="2400" dirty="0"/>
              <a:t>                     </a:t>
            </a:r>
            <a:r>
              <a:rPr lang="el-GR" sz="3200" dirty="0"/>
              <a:t>σ</a:t>
            </a:r>
            <a:r>
              <a:rPr lang="el-GR" sz="2400" dirty="0"/>
              <a:t> </a:t>
            </a:r>
            <a:r>
              <a:rPr lang="en-US" sz="2400" dirty="0"/>
              <a:t>                                   (</a:t>
            </a:r>
            <a:r>
              <a:rPr lang="en-US" sz="2400" dirty="0">
                <a:cs typeface="Times New Roman" pitchFamily="18" charset="0"/>
              </a:rPr>
              <a:t>Student  </a:t>
            </a:r>
            <a:r>
              <a:rPr lang="en-US" sz="3200" dirty="0">
                <a:latin typeface="Cambria Math"/>
                <a:ea typeface="Cambria Math"/>
                <a:cs typeface="Times New Roman" pitchFamily="18" charset="0"/>
              </a:rPr>
              <a:t>⋈</a:t>
            </a:r>
            <a:r>
              <a:rPr lang="en-US" sz="2400" dirty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Apply)</a:t>
            </a:r>
          </a:p>
          <a:p>
            <a:pPr marL="0" lvl="1" indent="0">
              <a:buFontTx/>
              <a:buNone/>
              <a:defRPr/>
            </a:pPr>
            <a:endParaRPr lang="en-US" sz="2400" dirty="0">
              <a:cs typeface="Times New Roman" pitchFamily="18" charset="0"/>
            </a:endParaRPr>
          </a:p>
        </p:txBody>
      </p:sp>
      <p:sp>
        <p:nvSpPr>
          <p:cNvPr id="14341" name="TextBox 16">
            <a:extLst>
              <a:ext uri="{FF2B5EF4-FFF2-40B4-BE49-F238E27FC236}">
                <a16:creationId xmlns:a16="http://schemas.microsoft.com/office/drawing/2014/main" id="{8D25001A-953E-D2FA-1161-2BA72F013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246188"/>
            <a:ext cx="46497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  <a:r>
              <a:rPr lang="en-US" altLang="el-GR" sz="2000" dirty="0">
                <a:sym typeface="Symbol" panose="05050102010706020507" pitchFamily="18" charset="2"/>
              </a:rPr>
              <a:t>  major = 'CS'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</a:t>
            </a:r>
            <a:r>
              <a:rPr lang="en-US" altLang="el-GR" sz="2000" dirty="0"/>
              <a:t> dec = 'NO' </a:t>
            </a:r>
            <a:endParaRPr lang="el-GR" altLang="el-GR" sz="2000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D5540B0-8C73-2B34-B0E1-D4A45DAB166B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2457450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l-GR" sz="1800" dirty="0"/>
                        <a:t>3</a:t>
                      </a:r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Jim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3.4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1400</a:t>
                      </a:r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C558DE2-7E4A-83D0-B4E8-7DACC394E2E8}"/>
              </a:ext>
            </a:extLst>
          </p:cNvPr>
          <p:cNvGraphicFramePr>
            <a:graphicFrameLocks noGrp="1"/>
          </p:cNvGraphicFramePr>
          <p:nvPr/>
        </p:nvGraphicFramePr>
        <p:xfrm>
          <a:off x="3492500" y="2571750"/>
          <a:ext cx="5472112" cy="22256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7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9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07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4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1" marR="91431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l-GR" sz="1800" dirty="0"/>
                        <a:t>3</a:t>
                      </a:r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Jim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3.4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1400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Jim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3.4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1400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MPD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YES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31" marR="9143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1" marR="91431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427" name="TextBox 14">
            <a:extLst>
              <a:ext uri="{FF2B5EF4-FFF2-40B4-BE49-F238E27FC236}">
                <a16:creationId xmlns:a16="http://schemas.microsoft.com/office/drawing/2014/main" id="{B7E1F92D-C954-7E1D-B35A-9157F908B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000250"/>
            <a:ext cx="1366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3462" name="TextBox 15">
            <a:extLst>
              <a:ext uri="{FF2B5EF4-FFF2-40B4-BE49-F238E27FC236}">
                <a16:creationId xmlns:a16="http://schemas.microsoft.com/office/drawing/2014/main" id="{92B01119-E3AC-CCB8-D31C-9D0AC8AB1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127250"/>
            <a:ext cx="3313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  ⋈ Apply</a:t>
            </a:r>
            <a:endParaRPr lang="el-GR" altLang="el-GR" sz="240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6A70F9C-29C4-7B28-A9E5-C059D655005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4443413"/>
          <a:ext cx="2808287" cy="22256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l-GR" sz="1800" dirty="0"/>
                        <a:t>3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MPD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YES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466" name="TextBox 15">
            <a:extLst>
              <a:ext uri="{FF2B5EF4-FFF2-40B4-BE49-F238E27FC236}">
                <a16:creationId xmlns:a16="http://schemas.microsoft.com/office/drawing/2014/main" id="{1A17373A-9697-4A94-EA56-A648E5DAA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4010025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95D3A8-2060-F732-CB80-196337E2E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944813"/>
            <a:ext cx="5761037" cy="366712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33BD4FE-154E-BF5C-DCE6-23594291D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690938"/>
            <a:ext cx="5761037" cy="366712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4B3EFED0-B1B2-DCED-5066-22A2B31AD3E5}"/>
              </a:ext>
            </a:extLst>
          </p:cNvPr>
          <p:cNvGraphicFramePr>
            <a:graphicFrameLocks noGrp="1"/>
          </p:cNvGraphicFramePr>
          <p:nvPr/>
        </p:nvGraphicFramePr>
        <p:xfrm>
          <a:off x="5364163" y="5556250"/>
          <a:ext cx="1530350" cy="11128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8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51" marR="91451" marT="45733" marB="4573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51" marR="91451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Jim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3.4</a:t>
                      </a:r>
                      <a:endParaRPr lang="el-GR" sz="1800" dirty="0"/>
                    </a:p>
                  </a:txBody>
                  <a:tcPr marL="91451" marR="91451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TextBox 15">
            <a:extLst>
              <a:ext uri="{FF2B5EF4-FFF2-40B4-BE49-F238E27FC236}">
                <a16:creationId xmlns:a16="http://schemas.microsoft.com/office/drawing/2014/main" id="{C553F496-CD29-D46E-B8F5-686732961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5094288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Result</a:t>
            </a:r>
            <a:endParaRPr lang="el-GR" altLang="el-GR" sz="24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FA917E-B561-72B8-D101-19F095911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330575"/>
            <a:ext cx="5761037" cy="366713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62" grpId="0"/>
      <p:bldP spid="23" grpId="0" animBg="1"/>
      <p:bldP spid="21" grpId="0" animBg="1"/>
      <p:bldP spid="27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5B33AD3-DB65-43A7-E06E-1DF1DCD5E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Natural Join </a:t>
            </a:r>
            <a:r>
              <a:rPr lang="el-GR" altLang="el-GR" b="1">
                <a:solidFill>
                  <a:srgbClr val="FFFF00"/>
                </a:solidFill>
              </a:rPr>
              <a:t>/ Φυσική Συνένωση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8E1F642-4B76-52AB-1E68-B8C37B65F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772400" cy="1077913"/>
          </a:xfrm>
        </p:spPr>
        <p:txBody>
          <a:bodyPr/>
          <a:lstStyle/>
          <a:p>
            <a:pPr marL="0" lvl="1" indent="0" algn="ctr">
              <a:buFontTx/>
              <a:buNone/>
            </a:pPr>
            <a:r>
              <a:rPr lang="en-US" altLang="el-GR" sz="2400"/>
              <a:t>sName, GPA </a:t>
            </a:r>
            <a:r>
              <a:rPr lang="el-GR" altLang="el-GR" sz="2400"/>
              <a:t>μαθητών με </a:t>
            </a:r>
            <a:r>
              <a:rPr lang="en-US" altLang="el-GR" sz="2400"/>
              <a:t>hs &gt; 1000, </a:t>
            </a:r>
            <a:r>
              <a:rPr lang="el-GR" altLang="el-GR" sz="2400"/>
              <a:t>με αίτηση στο </a:t>
            </a:r>
            <a:r>
              <a:rPr lang="en-US" altLang="el-GR" sz="2400"/>
              <a:t>CS </a:t>
            </a:r>
            <a:r>
              <a:rPr lang="el-GR" altLang="el-GR" sz="2400"/>
              <a:t>σε κολλέγια με </a:t>
            </a:r>
            <a:r>
              <a:rPr lang="en-US" altLang="el-GR" sz="2400"/>
              <a:t>enr &gt; 20000 </a:t>
            </a:r>
            <a:r>
              <a:rPr lang="el-GR" altLang="el-GR" sz="2400"/>
              <a:t>που απορρίφθηκε </a:t>
            </a:r>
          </a:p>
          <a:p>
            <a:pPr marL="0" lvl="1" indent="0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0C72BAE-5FB7-A549-3D9D-318DD6F3CEBB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43223BC-2242-61F6-955A-80D8DC9B62D1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BE66F24-1EA8-5C58-8D91-2092538C2685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440" name="TextBox 13">
            <a:extLst>
              <a:ext uri="{FF2B5EF4-FFF2-40B4-BE49-F238E27FC236}">
                <a16:creationId xmlns:a16="http://schemas.microsoft.com/office/drawing/2014/main" id="{B9B9B4C3-523C-B610-E767-CB5CCFD45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15441" name="TextBox 14">
            <a:extLst>
              <a:ext uri="{FF2B5EF4-FFF2-40B4-BE49-F238E27FC236}">
                <a16:creationId xmlns:a16="http://schemas.microsoft.com/office/drawing/2014/main" id="{F089FEF8-5078-B045-9E10-EA9AE4C3F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5442" name="TextBox 15">
            <a:extLst>
              <a:ext uri="{FF2B5EF4-FFF2-40B4-BE49-F238E27FC236}">
                <a16:creationId xmlns:a16="http://schemas.microsoft.com/office/drawing/2014/main" id="{CD5A377E-986D-77CC-EEAB-FEF200040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15443" name="Rectangle 3">
            <a:extLst>
              <a:ext uri="{FF2B5EF4-FFF2-40B4-BE49-F238E27FC236}">
                <a16:creationId xmlns:a16="http://schemas.microsoft.com/office/drawing/2014/main" id="{7F8FDCE1-1C14-E07B-24A9-02AEA66A1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2205038"/>
            <a:ext cx="8751887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π</a:t>
            </a:r>
            <a:r>
              <a:rPr lang="en-US" altLang="el-GR" baseline="-25000"/>
              <a:t>sName, GPA </a:t>
            </a:r>
            <a:r>
              <a:rPr lang="en-US" altLang="el-GR"/>
              <a:t>(</a:t>
            </a:r>
            <a:r>
              <a:rPr lang="el-GR" altLang="el-GR" sz="3600"/>
              <a:t>σ</a:t>
            </a:r>
            <a:r>
              <a:rPr lang="el-GR" altLang="el-GR"/>
              <a:t> </a:t>
            </a:r>
            <a:r>
              <a:rPr lang="en-US" altLang="el-GR"/>
              <a:t>                ((</a:t>
            </a:r>
            <a:r>
              <a:rPr lang="en-US" altLang="el-GR">
                <a:cs typeface="Times New Roman" panose="02020603050405020304" pitchFamily="18" charset="0"/>
              </a:rPr>
              <a:t>Student  </a:t>
            </a: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>
                <a:cs typeface="Times New Roman" panose="02020603050405020304" pitchFamily="18" charset="0"/>
              </a:rPr>
              <a:t>Apply)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 College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  <a:r>
              <a:rPr lang="en-US" altLang="el-GR"/>
              <a:t>)</a:t>
            </a:r>
            <a:endParaRPr lang="en-US" altLang="el-GR" sz="2400"/>
          </a:p>
          <a:p>
            <a:pPr>
              <a:buFont typeface="Monotype Sorts" pitchFamily="2" charset="2"/>
              <a:buNone/>
            </a:pPr>
            <a:endParaRPr lang="el-GR" altLang="el-GR" sz="2400" b="1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0" lvl="1">
              <a:buFont typeface="Wingdings" panose="05000000000000000000" pitchFamily="2" charset="2"/>
              <a:buChar char="§"/>
            </a:pPr>
            <a:endParaRPr lang="el-GR" altLang="el-GR" sz="2000">
              <a:cs typeface="Times New Roman" panose="02020603050405020304" pitchFamily="18" charset="0"/>
            </a:endParaRPr>
          </a:p>
          <a:p>
            <a:pPr marL="0" lvl="1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  <p:sp>
        <p:nvSpPr>
          <p:cNvPr id="15444" name="TextBox 26">
            <a:extLst>
              <a:ext uri="{FF2B5EF4-FFF2-40B4-BE49-F238E27FC236}">
                <a16:creationId xmlns:a16="http://schemas.microsoft.com/office/drawing/2014/main" id="{D3048DAE-1492-E5C8-865B-6236B8AA3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9950" y="2581275"/>
            <a:ext cx="4649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  major = 'CS' </a:t>
            </a:r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 dirty="0"/>
              <a:t> dec = 'NO' </a:t>
            </a:r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 dirty="0"/>
              <a:t> </a:t>
            </a:r>
            <a:r>
              <a:rPr lang="en-US" altLang="el-GR" sz="2000" dirty="0" err="1"/>
              <a:t>enr</a:t>
            </a:r>
            <a:r>
              <a:rPr lang="en-US" altLang="el-GR" sz="2000" dirty="0"/>
              <a:t> &gt; 20000</a:t>
            </a:r>
            <a:endParaRPr lang="el-GR" altLang="el-G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0D4D3A7-BFDA-4DEA-A24E-A54C3DB25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Θ </a:t>
            </a:r>
            <a:r>
              <a:rPr lang="en-US" altLang="el-GR" b="1">
                <a:solidFill>
                  <a:srgbClr val="FFFF00"/>
                </a:solidFill>
              </a:rPr>
              <a:t>join</a:t>
            </a:r>
            <a:r>
              <a:rPr lang="el-GR" altLang="el-GR" b="1">
                <a:solidFill>
                  <a:srgbClr val="FFFF00"/>
                </a:solidFill>
              </a:rPr>
              <a:t> &amp; </a:t>
            </a:r>
            <a:r>
              <a:rPr lang="en-US" altLang="el-GR" b="1">
                <a:solidFill>
                  <a:srgbClr val="FFFF00"/>
                </a:solidFill>
              </a:rPr>
              <a:t>Equijoin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ECE05C0-AC3B-0470-B0A3-980261BA59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8210550" cy="3598863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Exp1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r>
              <a:rPr lang="el-GR" altLang="el-GR" baseline="-250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θ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400">
                <a:cs typeface="Times New Roman" panose="02020603050405020304" pitchFamily="18" charset="0"/>
              </a:rPr>
              <a:t>Exp2 </a:t>
            </a:r>
          </a:p>
          <a:p>
            <a:pPr>
              <a:buFont typeface="Monotype Sorts" pitchFamily="2" charset="2"/>
              <a:buNone/>
            </a:pPr>
            <a:r>
              <a:rPr lang="el-GR" altLang="el-GR" sz="2400">
                <a:cs typeface="Times New Roman" panose="02020603050405020304" pitchFamily="18" charset="0"/>
              </a:rPr>
              <a:t>θ: περιορισμός, παρόμοιος με ό,τι βάζουμε σε </a:t>
            </a:r>
            <a:r>
              <a:rPr lang="en-US" altLang="el-GR" sz="2400">
                <a:cs typeface="Times New Roman" panose="02020603050405020304" pitchFamily="18" charset="0"/>
              </a:rPr>
              <a:t>select</a:t>
            </a:r>
            <a:endParaRPr lang="el-GR" altLang="el-GR" sz="2400">
              <a:cs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r>
              <a:rPr lang="el-GR" altLang="el-GR" sz="2400">
                <a:cs typeface="Times New Roman" panose="02020603050405020304" pitchFamily="18" charset="0"/>
              </a:rPr>
              <a:t>Οι περισσότεροι αναφέρονται στο θ </a:t>
            </a:r>
            <a:r>
              <a:rPr lang="en-US" altLang="el-GR" sz="2400">
                <a:cs typeface="Times New Roman" panose="02020603050405020304" pitchFamily="18" charset="0"/>
              </a:rPr>
              <a:t>join </a:t>
            </a:r>
            <a:r>
              <a:rPr lang="el-GR" altLang="el-GR" sz="2400">
                <a:cs typeface="Times New Roman" panose="02020603050405020304" pitchFamily="18" charset="0"/>
              </a:rPr>
              <a:t>απλώς ως </a:t>
            </a:r>
            <a:r>
              <a:rPr lang="en-US" altLang="el-GR" sz="2400">
                <a:cs typeface="Times New Roman" panose="02020603050405020304" pitchFamily="18" charset="0"/>
              </a:rPr>
              <a:t>join</a:t>
            </a:r>
            <a:endParaRPr lang="el-GR" altLang="el-GR" sz="2400">
              <a:cs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l-GR" altLang="el-GR" sz="2400">
              <a:cs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r>
              <a:rPr lang="el-GR" altLang="el-GR" sz="2400">
                <a:cs typeface="Times New Roman" panose="02020603050405020304" pitchFamily="18" charset="0"/>
              </a:rPr>
              <a:t>Ισχύει ότι:</a:t>
            </a:r>
          </a:p>
          <a:p>
            <a:pPr algn="ctr">
              <a:buFont typeface="Monotype Sorts" pitchFamily="2" charset="2"/>
              <a:buNone/>
            </a:pPr>
            <a:r>
              <a:rPr lang="el-GR" altLang="el-GR" sz="2400">
                <a:cs typeface="Times New Roman" panose="02020603050405020304" pitchFamily="18" charset="0"/>
              </a:rPr>
              <a:t> </a:t>
            </a:r>
            <a:r>
              <a:rPr lang="en-US" altLang="el-GR" sz="2400">
                <a:cs typeface="Times New Roman" panose="02020603050405020304" pitchFamily="18" charset="0"/>
              </a:rPr>
              <a:t>Exp1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l-GR" altLang="el-GR" sz="2400" baseline="-250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θ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Exp2 </a:t>
            </a:r>
            <a:r>
              <a:rPr lang="en-US" altLang="el-GR" sz="2400">
                <a:ea typeface="Cambria Math" panose="02040503050406030204" pitchFamily="18" charset="0"/>
                <a:cs typeface="Cambria Math" panose="02040503050406030204" pitchFamily="18" charset="0"/>
              </a:rPr>
              <a:t>≡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</a:t>
            </a:r>
            <a:r>
              <a:rPr lang="el-GR" altLang="el-GR" sz="2400"/>
              <a:t>σ</a:t>
            </a:r>
            <a:r>
              <a:rPr lang="el-GR" altLang="el-GR" sz="2400" baseline="-25000"/>
              <a:t>θ</a:t>
            </a:r>
            <a:r>
              <a:rPr lang="en-US" altLang="el-GR" sz="2400"/>
              <a:t>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(Exp1 x Exp2)</a:t>
            </a:r>
            <a:r>
              <a:rPr lang="en-US" altLang="el-GR" sz="2400">
                <a:cs typeface="Times New Roman" panose="02020603050405020304" pitchFamily="18" charset="0"/>
              </a:rPr>
              <a:t> </a:t>
            </a:r>
          </a:p>
          <a:p>
            <a:pPr>
              <a:buFont typeface="Monotype Sorts" pitchFamily="2" charset="2"/>
              <a:buNone/>
            </a:pPr>
            <a:endParaRPr lang="en-US" altLang="el-GR" sz="2400">
              <a:cs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l-GR" sz="2400" b="1">
                <a:cs typeface="Times New Roman" panose="02020603050405020304" pitchFamily="18" charset="0"/>
              </a:rPr>
              <a:t>Equijoin</a:t>
            </a:r>
            <a:r>
              <a:rPr lang="en-US" altLang="el-GR" sz="2400">
                <a:cs typeface="Times New Roman" panose="02020603050405020304" pitchFamily="18" charset="0"/>
              </a:rPr>
              <a:t>: </a:t>
            </a:r>
            <a:r>
              <a:rPr lang="el-GR" altLang="el-GR" sz="2400">
                <a:cs typeface="Times New Roman" panose="02020603050405020304" pitchFamily="18" charset="0"/>
              </a:rPr>
              <a:t>Όταν το θ περιέχει μόνο συνθήκες ισότητας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33524D-1D74-AE92-59A9-8CFE1EBA3540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8823770-4358-D35D-96F5-70C208D65A8D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2FE73F4-0E2F-BFB8-8BDE-30682DC3D812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464" name="TextBox 13">
            <a:extLst>
              <a:ext uri="{FF2B5EF4-FFF2-40B4-BE49-F238E27FC236}">
                <a16:creationId xmlns:a16="http://schemas.microsoft.com/office/drawing/2014/main" id="{2CBC2623-FBC2-E691-4BE1-2A344A4D8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16465" name="TextBox 14">
            <a:extLst>
              <a:ext uri="{FF2B5EF4-FFF2-40B4-BE49-F238E27FC236}">
                <a16:creationId xmlns:a16="http://schemas.microsoft.com/office/drawing/2014/main" id="{7AC0CEA3-231D-E4DE-D679-3EA674E18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6466" name="TextBox 15">
            <a:extLst>
              <a:ext uri="{FF2B5EF4-FFF2-40B4-BE49-F238E27FC236}">
                <a16:creationId xmlns:a16="http://schemas.microsoft.com/office/drawing/2014/main" id="{F5BE2E2A-55C7-EA3A-E53D-76A2130BA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F9F369D-F776-6AAE-DB0A-DFDE17276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 Θ </a:t>
            </a:r>
            <a:r>
              <a:rPr lang="en-US" altLang="el-GR" b="1">
                <a:solidFill>
                  <a:srgbClr val="FFFF00"/>
                </a:solidFill>
              </a:rPr>
              <a:t>join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CBDFFF8-2C57-21AD-82F6-CC0CA74310C9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C4711D4-552A-EE86-F0D1-6783DB84DA71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2BF7167-CCB0-F172-3F2F-09ED117C9AED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86363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487" name="TextBox 13">
            <a:extLst>
              <a:ext uri="{FF2B5EF4-FFF2-40B4-BE49-F238E27FC236}">
                <a16:creationId xmlns:a16="http://schemas.microsoft.com/office/drawing/2014/main" id="{49F84D0C-95E6-4C65-33B0-931B4E788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17488" name="TextBox 14">
            <a:extLst>
              <a:ext uri="{FF2B5EF4-FFF2-40B4-BE49-F238E27FC236}">
                <a16:creationId xmlns:a16="http://schemas.microsoft.com/office/drawing/2014/main" id="{9F917C10-6B83-2953-AF48-E925549A5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7489" name="TextBox 15">
            <a:extLst>
              <a:ext uri="{FF2B5EF4-FFF2-40B4-BE49-F238E27FC236}">
                <a16:creationId xmlns:a16="http://schemas.microsoft.com/office/drawing/2014/main" id="{5AAC86E4-7192-E993-9023-4FF2E05AA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52975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17490" name="Rectangle 3">
            <a:extLst>
              <a:ext uri="{FF2B5EF4-FFF2-40B4-BE49-F238E27FC236}">
                <a16:creationId xmlns:a16="http://schemas.microsoft.com/office/drawing/2014/main" id="{27494D61-1C9C-CD78-7E2D-D01F2C53A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908050"/>
            <a:ext cx="8751887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π</a:t>
            </a:r>
            <a:r>
              <a:rPr lang="en-US" altLang="el-GR" baseline="-25000"/>
              <a:t>sName, GPA </a:t>
            </a:r>
            <a:r>
              <a:rPr lang="en-US" altLang="el-GR"/>
              <a:t>((</a:t>
            </a:r>
            <a:r>
              <a:rPr lang="en-US" altLang="el-GR">
                <a:cs typeface="Times New Roman" panose="02020603050405020304" pitchFamily="18" charset="0"/>
              </a:rPr>
              <a:t>Student </a:t>
            </a: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l-GR">
                <a:cs typeface="Times New Roman" panose="02020603050405020304" pitchFamily="18" charset="0"/>
              </a:rPr>
              <a:t>Apply)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 </a:t>
            </a:r>
            <a:r>
              <a:rPr lang="el-GR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            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College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  <a:r>
              <a:rPr lang="en-US" altLang="el-GR"/>
              <a:t>)</a:t>
            </a:r>
            <a:endParaRPr lang="en-US" altLang="el-GR" sz="2400"/>
          </a:p>
          <a:p>
            <a:pPr>
              <a:buFont typeface="Monotype Sorts" pitchFamily="2" charset="2"/>
              <a:buNone/>
            </a:pPr>
            <a:endParaRPr lang="el-GR" altLang="el-GR" sz="2400" b="1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0" lvl="1">
              <a:buFont typeface="Wingdings" panose="05000000000000000000" pitchFamily="2" charset="2"/>
              <a:buChar char="§"/>
            </a:pPr>
            <a:endParaRPr lang="el-GR" altLang="el-GR" sz="2000">
              <a:cs typeface="Times New Roman" panose="02020603050405020304" pitchFamily="18" charset="0"/>
            </a:endParaRPr>
          </a:p>
          <a:p>
            <a:pPr marL="0" lvl="1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  <p:sp>
        <p:nvSpPr>
          <p:cNvPr id="17491" name="TextBox 26">
            <a:extLst>
              <a:ext uri="{FF2B5EF4-FFF2-40B4-BE49-F238E27FC236}">
                <a16:creationId xmlns:a16="http://schemas.microsoft.com/office/drawing/2014/main" id="{5719E623-3F1B-30A6-71E8-4FD3ECA00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1312863"/>
            <a:ext cx="19129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Apply.sID</a:t>
            </a:r>
            <a:r>
              <a:rPr lang="en-US" altLang="el-GR" sz="2000" dirty="0"/>
              <a:t> = </a:t>
            </a:r>
            <a:r>
              <a:rPr lang="en-US" altLang="el-GR" sz="2000" dirty="0" err="1"/>
              <a:t>Student.sID</a:t>
            </a:r>
            <a:endParaRPr lang="en-US" altLang="el-GR" sz="20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 </a:t>
            </a: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  major = 'CS' </a:t>
            </a:r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 dirty="0"/>
              <a:t> dec = 'NO' </a:t>
            </a:r>
          </a:p>
        </p:txBody>
      </p:sp>
      <p:sp>
        <p:nvSpPr>
          <p:cNvPr id="17492" name="TextBox 26">
            <a:extLst>
              <a:ext uri="{FF2B5EF4-FFF2-40B4-BE49-F238E27FC236}">
                <a16:creationId xmlns:a16="http://schemas.microsoft.com/office/drawing/2014/main" id="{8F564AF1-DABC-25D5-6112-1A77DEB06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38" y="1341438"/>
            <a:ext cx="1919287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/>
              <a:t>Apply.cName = College.cName</a:t>
            </a:r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/>
              <a:t> enr &gt; 20000</a:t>
            </a:r>
            <a:endParaRPr lang="el-GR" altLang="el-GR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E14CF7D-5D49-421F-2E36-607B90903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4450"/>
            <a:ext cx="7772400" cy="99853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Ένωση, Τομή, Διαφορά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8BF8282-DE80-C349-46AD-B0A97468DC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08050"/>
            <a:ext cx="8062913" cy="4675188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Βάσει παραδοσιακών τελεστών σε σετ</a:t>
            </a:r>
            <a:r>
              <a:rPr lang="en-US" altLang="el-GR" sz="2800"/>
              <a:t>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/>
              <a:t>	</a:t>
            </a:r>
            <a:r>
              <a:rPr lang="en-US" altLang="el-GR" sz="2800" b="1">
                <a:solidFill>
                  <a:srgbClr val="FFFF00"/>
                </a:solidFill>
              </a:rPr>
              <a:t>Union:</a:t>
            </a:r>
            <a:r>
              <a:rPr lang="en-US" altLang="el-GR" sz="2800"/>
              <a:t> </a:t>
            </a:r>
            <a:r>
              <a:rPr lang="el-GR" altLang="el-GR" sz="2800"/>
              <a:t>Ένωση </a:t>
            </a:r>
            <a:r>
              <a:rPr lang="en-US" altLang="el-GR" sz="2800"/>
              <a:t>A </a:t>
            </a:r>
            <a:r>
              <a:rPr lang="en-US" altLang="el-GR" sz="2800">
                <a:cs typeface="Times New Roman" panose="02020603050405020304" pitchFamily="18" charset="0"/>
                <a:sym typeface="Symbol" panose="05050102010706020507" pitchFamily="18" charset="2"/>
              </a:rPr>
              <a:t> </a:t>
            </a:r>
            <a:r>
              <a:rPr lang="en-US" altLang="el-GR" sz="2800"/>
              <a:t>B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/>
              <a:t>Το σετ από πλειάδες που ανήκουν στο </a:t>
            </a:r>
            <a:r>
              <a:rPr lang="en-US" altLang="el-GR" sz="2400"/>
              <a:t>A </a:t>
            </a:r>
            <a:r>
              <a:rPr lang="el-GR" altLang="el-GR" sz="2400"/>
              <a:t>ή στο</a:t>
            </a:r>
            <a:r>
              <a:rPr lang="en-US" altLang="el-GR" sz="2400"/>
              <a:t> B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/>
              <a:t>Για συμβατά ως προς την ένωση </a:t>
            </a:r>
            <a:r>
              <a:rPr lang="en-US" altLang="el-GR" sz="2400"/>
              <a:t>A </a:t>
            </a:r>
            <a:r>
              <a:rPr lang="el-GR" altLang="el-GR" sz="2400"/>
              <a:t>και</a:t>
            </a:r>
            <a:r>
              <a:rPr lang="en-US" altLang="el-GR" sz="2400"/>
              <a:t> B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 b="1">
                <a:solidFill>
                  <a:srgbClr val="FFFF00"/>
                </a:solidFill>
              </a:rPr>
              <a:t>	Difference:</a:t>
            </a:r>
            <a:r>
              <a:rPr lang="en-US" altLang="el-GR" sz="2800"/>
              <a:t> </a:t>
            </a:r>
            <a:r>
              <a:rPr lang="el-GR" altLang="el-GR" sz="2800"/>
              <a:t>Διαφορά  </a:t>
            </a:r>
            <a:r>
              <a:rPr lang="en-US" altLang="el-GR" sz="2800"/>
              <a:t>A – B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/>
              <a:t>Το σετ από πλειάδες που ανήκουν στο Α αλλά όχι στο Β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/>
              <a:t>Για συμβατά ως προς τη διαφορά </a:t>
            </a:r>
            <a:r>
              <a:rPr lang="en-US" altLang="el-GR" sz="2400"/>
              <a:t>A </a:t>
            </a:r>
            <a:r>
              <a:rPr lang="el-GR" altLang="el-GR" sz="2400"/>
              <a:t>και</a:t>
            </a:r>
            <a:r>
              <a:rPr lang="en-US" altLang="el-GR" sz="2400"/>
              <a:t> B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/>
              <a:t>	</a:t>
            </a:r>
            <a:r>
              <a:rPr lang="en-US" altLang="el-GR" sz="2800" b="1">
                <a:solidFill>
                  <a:srgbClr val="FFFF00"/>
                </a:solidFill>
              </a:rPr>
              <a:t>Intersection:</a:t>
            </a:r>
            <a:r>
              <a:rPr lang="en-US" altLang="el-GR" sz="2800"/>
              <a:t> </a:t>
            </a:r>
            <a:r>
              <a:rPr lang="el-GR" altLang="el-GR" sz="2800"/>
              <a:t>Τομή </a:t>
            </a:r>
            <a:r>
              <a:rPr lang="en-US" altLang="el-GR" sz="2800"/>
              <a:t> A </a:t>
            </a:r>
            <a:r>
              <a:rPr lang="en-US" altLang="el-GR" sz="2800">
                <a:cs typeface="Times New Roman" panose="02020603050405020304" pitchFamily="18" charset="0"/>
              </a:rPr>
              <a:t>∩</a:t>
            </a:r>
            <a:r>
              <a:rPr lang="en-US" altLang="el-GR" sz="2800">
                <a:sym typeface="Symbol" panose="05050102010706020507" pitchFamily="18" charset="2"/>
              </a:rPr>
              <a:t> </a:t>
            </a:r>
            <a:r>
              <a:rPr lang="en-US" altLang="el-GR" sz="2800"/>
              <a:t>B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/>
              <a:t>Το σετ από πλειάδες που ανήκουν και στο Α και στο Β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/>
              <a:t>Για συμβατά ως προς την τομή </a:t>
            </a:r>
            <a:r>
              <a:rPr lang="en-US" altLang="el-GR" sz="2400"/>
              <a:t>A </a:t>
            </a:r>
            <a:r>
              <a:rPr lang="el-GR" altLang="el-GR" sz="2400"/>
              <a:t>και</a:t>
            </a:r>
            <a:r>
              <a:rPr lang="en-US" altLang="el-GR" sz="2400"/>
              <a:t> B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l-GR" sz="2400"/>
              <a:t>A </a:t>
            </a:r>
            <a:r>
              <a:rPr lang="en-US" altLang="el-GR" sz="2400">
                <a:cs typeface="Times New Roman" panose="02020603050405020304" pitchFamily="18" charset="0"/>
              </a:rPr>
              <a:t>∩</a:t>
            </a:r>
            <a:r>
              <a:rPr lang="en-US" altLang="el-GR" sz="2400">
                <a:sym typeface="Symbol" panose="05050102010706020507" pitchFamily="18" charset="2"/>
              </a:rPr>
              <a:t> </a:t>
            </a:r>
            <a:r>
              <a:rPr lang="en-US" altLang="el-GR" sz="2400"/>
              <a:t>B </a:t>
            </a:r>
            <a:r>
              <a:rPr lang="en-US" altLang="el-GR" sz="2400">
                <a:ea typeface="Cambria Math" panose="02040503050406030204" pitchFamily="18" charset="0"/>
                <a:cs typeface="Cambria Math" panose="02040503050406030204" pitchFamily="18" charset="0"/>
              </a:rPr>
              <a:t>≡ A – (A – B)</a:t>
            </a:r>
            <a:endParaRPr lang="en-US" altLang="el-GR" sz="24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/>
              <a:t>		</a:t>
            </a:r>
            <a:endParaRPr lang="en-US" altLang="el-GR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E3A2370-6312-D780-BF31-1F2575EE1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Παράδειγμα: </a:t>
            </a:r>
            <a:r>
              <a:rPr lang="en-US" altLang="el-GR" b="1">
                <a:solidFill>
                  <a:srgbClr val="FFFF00"/>
                </a:solidFill>
              </a:rPr>
              <a:t>Union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B6BB13B-F925-F38C-AFAB-C79383F7B6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981075"/>
            <a:ext cx="7772400" cy="1077913"/>
          </a:xfrm>
        </p:spPr>
        <p:txBody>
          <a:bodyPr/>
          <a:lstStyle/>
          <a:p>
            <a:pPr marL="0" lvl="1" indent="0">
              <a:buFontTx/>
              <a:buNone/>
            </a:pPr>
            <a:r>
              <a:rPr lang="el-GR" altLang="el-GR"/>
              <a:t>Δώστε τα ονόματα κολλεγίων ή μαθητών</a:t>
            </a:r>
          </a:p>
          <a:p>
            <a:pPr marL="0" lvl="1" indent="0">
              <a:buFontTx/>
              <a:buNone/>
            </a:pPr>
            <a:endParaRPr lang="en-US" altLang="el-GR"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6339E78-9F26-B918-0313-5862447216FF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E5BC459-B400-CB45-649D-98BD93EA8699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105EB7A-E12B-AEE2-CAF4-6C3BD2F0BF36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536" name="TextBox 13">
            <a:extLst>
              <a:ext uri="{FF2B5EF4-FFF2-40B4-BE49-F238E27FC236}">
                <a16:creationId xmlns:a16="http://schemas.microsoft.com/office/drawing/2014/main" id="{EC50A738-F965-B594-149A-AF6752D62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19537" name="TextBox 14">
            <a:extLst>
              <a:ext uri="{FF2B5EF4-FFF2-40B4-BE49-F238E27FC236}">
                <a16:creationId xmlns:a16="http://schemas.microsoft.com/office/drawing/2014/main" id="{D2057629-A360-6D63-012E-14EDA9C14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9538" name="TextBox 15">
            <a:extLst>
              <a:ext uri="{FF2B5EF4-FFF2-40B4-BE49-F238E27FC236}">
                <a16:creationId xmlns:a16="http://schemas.microsoft.com/office/drawing/2014/main" id="{20E94CC0-5D34-DF2D-172E-D3EDF01FF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9FD837A0-0252-9B45-0B41-09DA0E27C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1773238"/>
            <a:ext cx="8751887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0" lvl="1" algn="ctr">
              <a:defRPr/>
            </a:pPr>
            <a:r>
              <a:rPr lang="el-GR" sz="3200" kern="0" dirty="0">
                <a:solidFill>
                  <a:schemeClr val="bg1"/>
                </a:solidFill>
                <a:latin typeface="+mn-lt"/>
              </a:rPr>
              <a:t>Σχεδόν σωστό…</a:t>
            </a:r>
            <a:endParaRPr lang="en-US" sz="3600" kern="0" dirty="0">
              <a:solidFill>
                <a:schemeClr val="bg1"/>
              </a:solidFill>
              <a:latin typeface="+mn-lt"/>
            </a:endParaRPr>
          </a:p>
          <a:p>
            <a:pPr marL="0" lvl="1" algn="ctr">
              <a:defRPr/>
            </a:pPr>
            <a:r>
              <a:rPr lang="el-GR" sz="3600" kern="0" dirty="0">
                <a:solidFill>
                  <a:schemeClr val="bg1"/>
                </a:solidFill>
                <a:latin typeface="+mn-lt"/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  <a:latin typeface="+mn-lt"/>
              </a:rPr>
              <a:t>sName</a:t>
            </a:r>
            <a:r>
              <a:rPr lang="en-US" sz="2800" kern="0" baseline="-25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(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Student</a:t>
            </a:r>
            <a:r>
              <a:rPr lang="el-GR" sz="2800" dirty="0">
                <a:solidFill>
                  <a:schemeClr val="bg1"/>
                </a:solidFill>
                <a:cs typeface="Times New Roman" pitchFamily="18" charset="0"/>
              </a:rPr>
              <a:t>) </a:t>
            </a:r>
            <a:r>
              <a:rPr lang="el-GR" sz="2800" dirty="0">
                <a:solidFill>
                  <a:schemeClr val="bg1"/>
                </a:solidFill>
                <a:cs typeface="Times New Roman" pitchFamily="18" charset="0"/>
                <a:sym typeface="Symbol"/>
              </a:rPr>
              <a:t>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  <a:sym typeface="Symbol"/>
              </a:rPr>
              <a:t> </a:t>
            </a:r>
            <a:r>
              <a:rPr lang="el-GR" sz="3600" kern="0" dirty="0">
                <a:solidFill>
                  <a:schemeClr val="bg1"/>
                </a:solidFill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</a:rPr>
              <a:t>cName</a:t>
            </a:r>
            <a:r>
              <a:rPr lang="en-US" sz="2800" kern="0" baseline="-25000" dirty="0">
                <a:solidFill>
                  <a:schemeClr val="bg1"/>
                </a:solidFill>
              </a:rPr>
              <a:t> </a:t>
            </a:r>
            <a:r>
              <a:rPr lang="en-US" sz="2800" kern="0" dirty="0">
                <a:solidFill>
                  <a:schemeClr val="bg1"/>
                </a:solidFill>
              </a:rPr>
              <a:t>(</a:t>
            </a:r>
            <a:r>
              <a:rPr lang="en-US" sz="2800" dirty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College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)</a:t>
            </a:r>
            <a:endParaRPr lang="el-GR" sz="2800" dirty="0">
              <a:solidFill>
                <a:schemeClr val="bg1"/>
              </a:solidFill>
              <a:cs typeface="Times New Roman" pitchFamily="18" charset="0"/>
            </a:endParaRPr>
          </a:p>
          <a:p>
            <a:pPr marL="0" lvl="1" algn="ctr">
              <a:defRPr/>
            </a:pPr>
            <a:endParaRPr lang="el-GR" sz="28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 algn="ctr">
              <a:defRPr/>
            </a:pPr>
            <a:r>
              <a:rPr lang="el-GR" sz="2800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Η ένωση απαιτεί το ίδιο σχήμα (ονόματα</a:t>
            </a:r>
            <a:r>
              <a:rPr lang="en-US" sz="2800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/</a:t>
            </a:r>
            <a:r>
              <a:rPr lang="el-GR" sz="2800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τύπο </a:t>
            </a:r>
            <a:r>
              <a:rPr lang="en-US" sz="2800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attributes)</a:t>
            </a:r>
          </a:p>
          <a:p>
            <a:pPr marL="0" lvl="1" algn="ctr">
              <a:defRPr/>
            </a:pPr>
            <a:r>
              <a:rPr lang="el-GR" sz="2800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Θα το λύσουμε αυτό αργότερα με τελεστή μετονομασίας</a:t>
            </a:r>
            <a:endParaRPr lang="en-US" kern="0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§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2CAE673-9BF1-B5F7-E890-03624E6E8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Παράδειγμα: </a:t>
            </a:r>
            <a:r>
              <a:rPr lang="en-US" altLang="el-GR" b="1">
                <a:solidFill>
                  <a:srgbClr val="FFFF00"/>
                </a:solidFill>
              </a:rPr>
              <a:t>Difference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8BA9248-FD33-4BC4-39E8-D347BBD16E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981075"/>
            <a:ext cx="7772400" cy="1077913"/>
          </a:xfrm>
        </p:spPr>
        <p:txBody>
          <a:bodyPr/>
          <a:lstStyle/>
          <a:p>
            <a:pPr marL="0" lvl="1" indent="0">
              <a:buFontTx/>
              <a:buNone/>
            </a:pPr>
            <a:r>
              <a:rPr lang="el-GR" altLang="el-GR"/>
              <a:t>Δώστε τα </a:t>
            </a:r>
            <a:r>
              <a:rPr lang="en-US" altLang="el-GR"/>
              <a:t>sID </a:t>
            </a:r>
            <a:r>
              <a:rPr lang="el-GR" altLang="el-GR"/>
              <a:t>των μαθητών που δεν έκαναν αίτηση</a:t>
            </a:r>
          </a:p>
          <a:p>
            <a:pPr marL="0" lvl="1" indent="0">
              <a:buFontTx/>
              <a:buNone/>
            </a:pPr>
            <a:endParaRPr lang="en-US" altLang="el-GR"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BC9C91B-7FE6-F1E7-C42B-E7A4EEBC4250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3AD2EF9-7E15-486D-50D1-650A45DC996F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1C930CA-BD78-D7A7-DAB2-E5F281D5B7C8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560" name="TextBox 13">
            <a:extLst>
              <a:ext uri="{FF2B5EF4-FFF2-40B4-BE49-F238E27FC236}">
                <a16:creationId xmlns:a16="http://schemas.microsoft.com/office/drawing/2014/main" id="{CBDF5405-222E-1F07-4630-445DF8E19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20561" name="TextBox 14">
            <a:extLst>
              <a:ext uri="{FF2B5EF4-FFF2-40B4-BE49-F238E27FC236}">
                <a16:creationId xmlns:a16="http://schemas.microsoft.com/office/drawing/2014/main" id="{5D8A8F7E-2280-7FBF-BC7E-5F7A0B50F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20562" name="TextBox 15">
            <a:extLst>
              <a:ext uri="{FF2B5EF4-FFF2-40B4-BE49-F238E27FC236}">
                <a16:creationId xmlns:a16="http://schemas.microsoft.com/office/drawing/2014/main" id="{16BBA924-DD9E-1AFA-080B-98062616A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20563" name="Rectangle 3">
            <a:extLst>
              <a:ext uri="{FF2B5EF4-FFF2-40B4-BE49-F238E27FC236}">
                <a16:creationId xmlns:a16="http://schemas.microsoft.com/office/drawing/2014/main" id="{650AACA8-A472-4CD5-15F3-27D21492A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1350963"/>
            <a:ext cx="8751888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</a:t>
            </a:r>
            <a:r>
              <a:rPr lang="en-US" altLang="el-GR">
                <a:cs typeface="Times New Roman" panose="02020603050405020304" pitchFamily="18" charset="0"/>
              </a:rPr>
              <a:t>Student</a:t>
            </a:r>
            <a:r>
              <a:rPr lang="el-GR" altLang="el-GR">
                <a:cs typeface="Times New Roman" panose="02020603050405020304" pitchFamily="18" charset="0"/>
              </a:rPr>
              <a:t>)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(Apply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n-US" altLang="el-GR"/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Πώς βρίσκουμε όλα τα στοιχεία των μαθητών που δεν έκαναν καμία αίτηση;</a:t>
            </a: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(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</a:t>
            </a:r>
            <a:r>
              <a:rPr lang="en-US" altLang="el-GR">
                <a:cs typeface="Times New Roman" panose="02020603050405020304" pitchFamily="18" charset="0"/>
              </a:rPr>
              <a:t>Student</a:t>
            </a:r>
            <a:r>
              <a:rPr lang="el-GR" altLang="el-GR">
                <a:cs typeface="Times New Roman" panose="02020603050405020304" pitchFamily="18" charset="0"/>
              </a:rPr>
              <a:t>)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(Apply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  <a:r>
              <a:rPr lang="el-GR" altLang="el-GR">
                <a:cs typeface="Times New Roman" panose="02020603050405020304" pitchFamily="18" charset="0"/>
              </a:rPr>
              <a:t> )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l-GR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Student</a:t>
            </a:r>
            <a:endParaRPr lang="en-US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/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>
              <a:cs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l-GR" altLang="el-GR" sz="2400" b="1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0" lvl="1">
              <a:buFont typeface="Wingdings" panose="05000000000000000000" pitchFamily="2" charset="2"/>
              <a:buChar char="§"/>
            </a:pPr>
            <a:endParaRPr lang="el-GR" altLang="el-GR" sz="2000">
              <a:cs typeface="Times New Roman" panose="02020603050405020304" pitchFamily="18" charset="0"/>
            </a:endParaRPr>
          </a:p>
          <a:p>
            <a:pPr marL="0" lvl="1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  <p:sp>
        <p:nvSpPr>
          <p:cNvPr id="2" name="Right Brace 13">
            <a:extLst>
              <a:ext uri="{FF2B5EF4-FFF2-40B4-BE49-F238E27FC236}">
                <a16:creationId xmlns:a16="http://schemas.microsoft.com/office/drawing/2014/main" id="{CC68F48C-54A6-5B1D-1B97-98E8D77D9150}"/>
              </a:ext>
            </a:extLst>
          </p:cNvPr>
          <p:cNvSpPr>
            <a:spLocks/>
          </p:cNvSpPr>
          <p:nvPr/>
        </p:nvSpPr>
        <p:spPr bwMode="auto">
          <a:xfrm rot="5400000">
            <a:off x="4193382" y="967581"/>
            <a:ext cx="431800" cy="6192837"/>
          </a:xfrm>
          <a:prstGeom prst="rightBrace">
            <a:avLst>
              <a:gd name="adj1" fmla="val 8366"/>
              <a:gd name="adj2" fmla="val 50000"/>
            </a:avLst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B40F62C5-E4C5-B12F-E3A6-90047DD87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4249738"/>
            <a:ext cx="669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Αποτέλεσμα: Εγγραφές της </a:t>
            </a:r>
            <a:r>
              <a:rPr lang="en-US" altLang="el-GR" sz="2000">
                <a:solidFill>
                  <a:srgbClr val="FFFF00"/>
                </a:solidFill>
              </a:rPr>
              <a:t>Student </a:t>
            </a:r>
            <a:r>
              <a:rPr lang="el-GR" altLang="el-GR" sz="2000">
                <a:solidFill>
                  <a:srgbClr val="FFFF00"/>
                </a:solidFill>
              </a:rPr>
              <a:t>με μαθητές χωρίς αίτηση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AF1416F-0A75-743C-999A-468A655B72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Παράδειγμα: </a:t>
            </a:r>
            <a:r>
              <a:rPr lang="en-US" altLang="el-GR" b="1">
                <a:solidFill>
                  <a:srgbClr val="FFFF00"/>
                </a:solidFill>
              </a:rPr>
              <a:t>Difference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E6569B5-591A-B7BE-4DBE-7931235C6FA9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2536AAE-0192-B455-211E-89610D3FF03E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0BA9E5B-4F7E-8A5F-916E-6D6806E0AA61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83" name="TextBox 13">
            <a:extLst>
              <a:ext uri="{FF2B5EF4-FFF2-40B4-BE49-F238E27FC236}">
                <a16:creationId xmlns:a16="http://schemas.microsoft.com/office/drawing/2014/main" id="{749A279D-F2C6-D762-09B7-A7D376DF4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21584" name="TextBox 14">
            <a:extLst>
              <a:ext uri="{FF2B5EF4-FFF2-40B4-BE49-F238E27FC236}">
                <a16:creationId xmlns:a16="http://schemas.microsoft.com/office/drawing/2014/main" id="{A234A4A3-9C16-471B-EE24-2B24BF7E1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21585" name="TextBox 15">
            <a:extLst>
              <a:ext uri="{FF2B5EF4-FFF2-40B4-BE49-F238E27FC236}">
                <a16:creationId xmlns:a16="http://schemas.microsoft.com/office/drawing/2014/main" id="{4656850C-5A33-450A-E26B-1021E43BF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21586" name="Rectangle 3">
            <a:extLst>
              <a:ext uri="{FF2B5EF4-FFF2-40B4-BE49-F238E27FC236}">
                <a16:creationId xmlns:a16="http://schemas.microsoft.com/office/drawing/2014/main" id="{87616275-790E-C768-651F-934C861E7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1341438"/>
            <a:ext cx="8751887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Δώστε τα </a:t>
            </a:r>
            <a:r>
              <a:rPr lang="en-US" altLang="el-GR"/>
              <a:t>sID </a:t>
            </a:r>
            <a:r>
              <a:rPr lang="el-GR" altLang="el-GR"/>
              <a:t>και τα ονόματα των μαθητών που δεν έκαναν καμία αίτηση</a:t>
            </a: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4400"/>
              <a:t>π</a:t>
            </a:r>
            <a:r>
              <a:rPr lang="en-US" altLang="el-GR" sz="3600" baseline="-25000"/>
              <a:t>sID, sName</a:t>
            </a:r>
            <a:r>
              <a:rPr lang="en-US" altLang="el-GR" sz="3600"/>
              <a:t>(</a:t>
            </a:r>
            <a:r>
              <a:rPr lang="el-GR" altLang="el-GR"/>
              <a:t>(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</a:t>
            </a:r>
            <a:r>
              <a:rPr lang="en-US" altLang="el-GR">
                <a:cs typeface="Times New Roman" panose="02020603050405020304" pitchFamily="18" charset="0"/>
              </a:rPr>
              <a:t>Student</a:t>
            </a:r>
            <a:r>
              <a:rPr lang="el-GR" altLang="el-GR">
                <a:cs typeface="Times New Roman" panose="02020603050405020304" pitchFamily="18" charset="0"/>
              </a:rPr>
              <a:t>)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(Apply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  <a:r>
              <a:rPr lang="el-GR" altLang="el-GR">
                <a:cs typeface="Times New Roman" panose="02020603050405020304" pitchFamily="18" charset="0"/>
              </a:rPr>
              <a:t> )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l-GR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Student</a:t>
            </a: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)</a:t>
            </a:r>
            <a:endParaRPr lang="en-US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/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>
              <a:cs typeface="Times New Roman" panose="02020603050405020304" pitchFamily="18" charset="0"/>
            </a:endParaRPr>
          </a:p>
          <a:p>
            <a:pPr>
              <a:buFont typeface="Monotype Sorts" pitchFamily="2" charset="2"/>
              <a:buNone/>
            </a:pPr>
            <a:endParaRPr lang="el-GR" altLang="el-GR" sz="2400" b="1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0" lvl="1">
              <a:buFont typeface="Wingdings" panose="05000000000000000000" pitchFamily="2" charset="2"/>
              <a:buChar char="§"/>
            </a:pPr>
            <a:endParaRPr lang="el-GR" altLang="el-GR" sz="2000">
              <a:cs typeface="Times New Roman" panose="02020603050405020304" pitchFamily="18" charset="0"/>
            </a:endParaRPr>
          </a:p>
          <a:p>
            <a:pPr marL="0" lvl="1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  <p:sp>
        <p:nvSpPr>
          <p:cNvPr id="21587" name="Right Brace 13">
            <a:extLst>
              <a:ext uri="{FF2B5EF4-FFF2-40B4-BE49-F238E27FC236}">
                <a16:creationId xmlns:a16="http://schemas.microsoft.com/office/drawing/2014/main" id="{932A79CF-4CE8-2741-A3C2-EE8A913344F0}"/>
              </a:ext>
            </a:extLst>
          </p:cNvPr>
          <p:cNvSpPr>
            <a:spLocks/>
          </p:cNvSpPr>
          <p:nvPr/>
        </p:nvSpPr>
        <p:spPr bwMode="auto">
          <a:xfrm rot="5400000">
            <a:off x="5076032" y="116681"/>
            <a:ext cx="431800" cy="6192837"/>
          </a:xfrm>
          <a:prstGeom prst="rightBrace">
            <a:avLst>
              <a:gd name="adj1" fmla="val 8366"/>
              <a:gd name="adj2" fmla="val 50000"/>
            </a:avLst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1588" name="TextBox 14">
            <a:extLst>
              <a:ext uri="{FF2B5EF4-FFF2-40B4-BE49-F238E27FC236}">
                <a16:creationId xmlns:a16="http://schemas.microsoft.com/office/drawing/2014/main" id="{2F5AEB45-5091-BB30-1D8F-31C021DE4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3389313"/>
            <a:ext cx="669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Αποτέλεσμα: Εγγραφές της </a:t>
            </a:r>
            <a:r>
              <a:rPr lang="en-US" altLang="el-GR" sz="2000">
                <a:solidFill>
                  <a:srgbClr val="FFFF00"/>
                </a:solidFill>
              </a:rPr>
              <a:t>Student </a:t>
            </a:r>
            <a:r>
              <a:rPr lang="el-GR" altLang="el-GR" sz="2000">
                <a:solidFill>
                  <a:srgbClr val="FFFF00"/>
                </a:solidFill>
              </a:rPr>
              <a:t>με μαθητές χωρίς αίτηση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8D17E43-DAE3-D14B-C0E4-AFC2655C0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Σχεσιακή Άλγεβρα</a:t>
            </a:r>
            <a:r>
              <a:rPr lang="en-US" altLang="el-GR" b="1">
                <a:solidFill>
                  <a:srgbClr val="FFFF00"/>
                </a:solidFill>
              </a:rPr>
              <a:t> (RA)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531DCA1-87B5-7A6A-049E-E79878A066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 dirty="0"/>
              <a:t>Άλγεβρα βασισμένη σε αυστηρά καθορισμένη σημασιολογία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 dirty="0"/>
              <a:t>Όλα τα ερωτήματα τα μετατρέπει ο </a:t>
            </a:r>
            <a:r>
              <a:rPr lang="en-US" altLang="el-GR" sz="2800" dirty="0"/>
              <a:t>optimizer </a:t>
            </a:r>
            <a:r>
              <a:rPr lang="el-GR" altLang="el-GR" sz="2800" dirty="0"/>
              <a:t>σε πλάνα σχεσιακής άλγεβρας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 dirty="0"/>
              <a:t>Μετά εφαρμόζει μετασχηματισμούς για βελτιστοποίηση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 dirty="0"/>
              <a:t>Αποτελέσματα τελεστών της είναι σετ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 dirty="0"/>
              <a:t>Δεν υπάρχουν διπλότυπα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 dirty="0"/>
              <a:t>Σε αντίθεση με</a:t>
            </a:r>
            <a:r>
              <a:rPr lang="en-US" altLang="el-GR" sz="2400" dirty="0"/>
              <a:t> SQL</a:t>
            </a:r>
            <a:endParaRPr lang="el-GR" altLang="el-GR" sz="2400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 dirty="0">
                <a:solidFill>
                  <a:srgbClr val="FFFF00"/>
                </a:solidFill>
              </a:rPr>
              <a:t>Σε αυτήν θα επικεντρωθούμε στις διαφάνειες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 dirty="0"/>
              <a:t>Υπάρχει και Σχεσιακή Άλγεβρα πάνω σε </a:t>
            </a:r>
            <a:r>
              <a:rPr lang="en-US" altLang="el-GR" sz="2800" dirty="0"/>
              <a:t>bags (</a:t>
            </a:r>
            <a:r>
              <a:rPr lang="el-GR" altLang="el-GR" sz="2800" dirty="0"/>
              <a:t>που επιτρέπει διπλότυπα</a:t>
            </a:r>
            <a:r>
              <a:rPr lang="en-US" altLang="el-GR" sz="2800" dirty="0"/>
              <a:t> – </a:t>
            </a:r>
            <a:r>
              <a:rPr lang="el-GR" altLang="el-GR" sz="2800" dirty="0"/>
              <a:t>αυτή χρησιμοποιείται στην </a:t>
            </a:r>
            <a:r>
              <a:rPr lang="en-US" altLang="el-GR" sz="2800" dirty="0"/>
              <a:t>SQL</a:t>
            </a:r>
            <a:r>
              <a:rPr lang="el-GR" altLang="el-GR" sz="2800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l-GR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BA7D936-19DD-6733-D995-8636F48EF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Rename: </a:t>
            </a:r>
            <a:r>
              <a:rPr lang="el-GR" altLang="el-GR" b="1">
                <a:solidFill>
                  <a:srgbClr val="FFFF00"/>
                </a:solidFill>
              </a:rPr>
              <a:t>Τελεστής Μετονομασίας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27F3183-31A2-B823-7674-E80F2686FC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813435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Πολλές μορφές…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/>
              <a:t>ρ</a:t>
            </a:r>
            <a:r>
              <a:rPr lang="en-US" altLang="el-GR" sz="2800" baseline="-25000"/>
              <a:t>R(A1,…,An)</a:t>
            </a:r>
            <a:r>
              <a:rPr lang="en-US" altLang="el-GR" sz="2800"/>
              <a:t>(E)</a:t>
            </a:r>
            <a:r>
              <a:rPr lang="el-GR" altLang="el-GR" sz="2800"/>
              <a:t> </a:t>
            </a:r>
            <a:r>
              <a:rPr lang="en-US" altLang="el-GR" sz="2800"/>
              <a:t>     	</a:t>
            </a:r>
            <a:r>
              <a:rPr lang="el-GR" altLang="el-GR" sz="2800"/>
              <a:t>αλλαγή και ονόματος </a:t>
            </a: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/>
              <a:t>					</a:t>
            </a:r>
            <a:r>
              <a:rPr lang="el-GR" altLang="el-GR" sz="2800"/>
              <a:t>σχέσης και </a:t>
            </a:r>
            <a:r>
              <a:rPr lang="en-US" altLang="el-GR" sz="2800"/>
              <a:t>attributes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/>
              <a:t>ρ</a:t>
            </a:r>
            <a:r>
              <a:rPr lang="en-US" altLang="el-GR" sz="2800" baseline="-25000"/>
              <a:t>R</a:t>
            </a:r>
            <a:r>
              <a:rPr lang="en-US" altLang="el-GR" sz="2800"/>
              <a:t>(E)</a:t>
            </a:r>
            <a:r>
              <a:rPr lang="el-GR" altLang="el-GR" sz="2800"/>
              <a:t> </a:t>
            </a:r>
            <a:r>
              <a:rPr lang="en-US" altLang="el-GR" sz="2800"/>
              <a:t>  </a:t>
            </a:r>
            <a:r>
              <a:rPr lang="el-GR" altLang="el-GR" sz="2800"/>
              <a:t>       αλλαγή ονόματος</a:t>
            </a:r>
            <a:r>
              <a:rPr lang="en-US" altLang="el-GR" sz="2800"/>
              <a:t> </a:t>
            </a:r>
            <a:r>
              <a:rPr lang="el-GR" altLang="el-GR" sz="2800"/>
              <a:t>σχέσης </a:t>
            </a:r>
            <a:r>
              <a:rPr lang="en-US" altLang="el-GR" sz="2800"/>
              <a:t>– </a:t>
            </a:r>
            <a:r>
              <a:rPr lang="el-GR" altLang="el-GR" sz="2800"/>
              <a:t>ίδια </a:t>
            </a:r>
            <a:r>
              <a:rPr lang="en-US" altLang="el-GR" sz="2800"/>
              <a:t>attributes</a:t>
            </a:r>
            <a:endParaRPr lang="el-GR" altLang="el-GR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/>
              <a:t>ρ</a:t>
            </a:r>
            <a:r>
              <a:rPr lang="en-US" altLang="el-GR" sz="2800" baseline="-25000"/>
              <a:t>A1,…,An</a:t>
            </a:r>
            <a:r>
              <a:rPr lang="en-US" altLang="el-GR" sz="2800"/>
              <a:t>(E)</a:t>
            </a:r>
            <a:r>
              <a:rPr lang="el-GR" altLang="el-GR" sz="2800"/>
              <a:t> </a:t>
            </a:r>
            <a:r>
              <a:rPr lang="en-US" altLang="el-GR" sz="2800"/>
              <a:t>    </a:t>
            </a:r>
            <a:r>
              <a:rPr lang="el-GR" altLang="el-GR" sz="2800"/>
              <a:t>  </a:t>
            </a:r>
            <a:r>
              <a:rPr lang="en-US" altLang="el-GR" sz="2800"/>
              <a:t> 	</a:t>
            </a:r>
            <a:r>
              <a:rPr lang="el-GR" altLang="el-GR" sz="2800"/>
              <a:t>     αλλαγή ονόματος </a:t>
            </a:r>
            <a:r>
              <a:rPr lang="en-US" altLang="el-GR" sz="2800"/>
              <a:t>attributes</a:t>
            </a:r>
            <a:r>
              <a:rPr lang="el-GR" altLang="el-GR" sz="2800"/>
              <a:t> μόνο</a:t>
            </a:r>
            <a:endParaRPr lang="en-US" altLang="el-GR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/>
              <a:t>ρ</a:t>
            </a:r>
            <a:r>
              <a:rPr lang="el-GR" altLang="el-GR" sz="2800" baseline="-25000"/>
              <a:t>παλιο</a:t>
            </a:r>
            <a:r>
              <a:rPr lang="el-GR" altLang="el-GR" sz="2800" baseline="-25000">
                <a:cs typeface="Times New Roman" panose="02020603050405020304" pitchFamily="18" charset="0"/>
              </a:rPr>
              <a:t>→</a:t>
            </a:r>
            <a:r>
              <a:rPr lang="el-GR" altLang="el-GR" sz="2800" baseline="-25000"/>
              <a:t>νέο</a:t>
            </a:r>
            <a:r>
              <a:rPr lang="en-US" altLang="el-GR" sz="2800"/>
              <a:t>(E)</a:t>
            </a:r>
            <a:r>
              <a:rPr lang="el-GR" altLang="el-GR" sz="2800"/>
              <a:t> </a:t>
            </a:r>
            <a:r>
              <a:rPr lang="en-US" altLang="el-GR" sz="2800"/>
              <a:t>     	</a:t>
            </a:r>
            <a:r>
              <a:rPr lang="el-GR" altLang="el-GR" sz="2800"/>
              <a:t>     αλλαγή σε 1 μόνο </a:t>
            </a:r>
            <a:r>
              <a:rPr lang="en-US" altLang="el-GR" sz="2800"/>
              <a:t>attribute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/>
              <a:t>ρ</a:t>
            </a:r>
            <a:r>
              <a:rPr lang="el-GR" altLang="el-GR" sz="2800" baseline="-25000"/>
              <a:t>παλιό1,παλιό2</a:t>
            </a:r>
            <a:r>
              <a:rPr lang="el-GR" altLang="el-GR" sz="2800" baseline="-25000">
                <a:cs typeface="Times New Roman" panose="02020603050405020304" pitchFamily="18" charset="0"/>
              </a:rPr>
              <a:t>→</a:t>
            </a:r>
            <a:r>
              <a:rPr lang="el-GR" altLang="el-GR" sz="2800" baseline="-25000"/>
              <a:t>νέο1,νέο2</a:t>
            </a:r>
            <a:r>
              <a:rPr lang="en-US" altLang="el-GR" sz="2800"/>
              <a:t>(E)</a:t>
            </a:r>
            <a:r>
              <a:rPr lang="el-GR" altLang="el-GR" sz="2800"/>
              <a:t> </a:t>
            </a:r>
            <a:r>
              <a:rPr lang="en-US" altLang="el-GR" sz="2800"/>
              <a:t>   </a:t>
            </a:r>
            <a:r>
              <a:rPr lang="el-GR" altLang="el-GR" sz="2800"/>
              <a:t>  αλλαγή σε πολλά </a:t>
            </a:r>
            <a:r>
              <a:rPr lang="en-US" altLang="el-GR" sz="2800"/>
              <a:t>attributes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800"/>
              <a:t>ρ</a:t>
            </a:r>
            <a:r>
              <a:rPr lang="el-GR" altLang="el-GR" sz="2800" baseline="-25000"/>
              <a:t>παλιό1,3</a:t>
            </a:r>
            <a:r>
              <a:rPr lang="el-GR" altLang="el-GR" sz="2800" baseline="-25000">
                <a:cs typeface="Times New Roman" panose="02020603050405020304" pitchFamily="18" charset="0"/>
              </a:rPr>
              <a:t>→</a:t>
            </a:r>
            <a:r>
              <a:rPr lang="el-GR" altLang="el-GR" sz="2800" baseline="-25000"/>
              <a:t>νέο1,νέο2</a:t>
            </a:r>
            <a:r>
              <a:rPr lang="en-US" altLang="el-GR" sz="2800"/>
              <a:t>(E)</a:t>
            </a:r>
            <a:r>
              <a:rPr lang="el-GR" altLang="el-GR" sz="2800"/>
              <a:t> </a:t>
            </a:r>
            <a:r>
              <a:rPr lang="en-US" altLang="el-GR" sz="2800"/>
              <a:t>   </a:t>
            </a:r>
            <a:r>
              <a:rPr lang="el-GR" altLang="el-GR" sz="2800"/>
              <a:t>	αναφορά και με τη θέση ενός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					</a:t>
            </a:r>
            <a:r>
              <a:rPr lang="en-US" altLang="el-GR" sz="2800"/>
              <a:t>attribute</a:t>
            </a:r>
            <a:r>
              <a:rPr lang="el-GR" altLang="el-GR" sz="2800"/>
              <a:t> προς μετονομασία</a:t>
            </a:r>
            <a:endParaRPr lang="en-US" altLang="el-GR" sz="2800"/>
          </a:p>
          <a:p>
            <a:pPr marL="0" lvl="1" indent="0">
              <a:buFontTx/>
              <a:buNone/>
            </a:pPr>
            <a:r>
              <a:rPr lang="en-US" altLang="el-GR" sz="3200"/>
              <a:t>  </a:t>
            </a:r>
            <a:r>
              <a:rPr lang="el-GR" altLang="el-GR" sz="3200"/>
              <a:t>ρ</a:t>
            </a:r>
            <a:r>
              <a:rPr lang="en-US" altLang="el-GR" sz="3200" baseline="-25000"/>
              <a:t>name(</a:t>
            </a:r>
            <a:r>
              <a:rPr lang="el-GR" altLang="el-GR" sz="3600"/>
              <a:t>π</a:t>
            </a:r>
            <a:r>
              <a:rPr lang="en-US" altLang="el-GR" baseline="-25000"/>
              <a:t>sName </a:t>
            </a:r>
            <a:r>
              <a:rPr lang="en-US" altLang="el-GR"/>
              <a:t>(</a:t>
            </a:r>
            <a:r>
              <a:rPr lang="en-US" altLang="el-GR">
                <a:cs typeface="Times New Roman" panose="02020603050405020304" pitchFamily="18" charset="0"/>
              </a:rPr>
              <a:t>Student</a:t>
            </a:r>
            <a:r>
              <a:rPr lang="el-GR" altLang="el-GR">
                <a:cs typeface="Times New Roman" panose="02020603050405020304" pitchFamily="18" charset="0"/>
              </a:rPr>
              <a:t>)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  <a:r>
              <a:rPr lang="el-GR" altLang="el-GR">
                <a:cs typeface="Times New Roman" panose="02020603050405020304" pitchFamily="18" charset="0"/>
              </a:rPr>
              <a:t>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ρ</a:t>
            </a:r>
            <a:r>
              <a:rPr lang="en-US" altLang="el-GR" sz="3600" baseline="-25000"/>
              <a:t>name( </a:t>
            </a:r>
            <a:r>
              <a:rPr lang="el-GR" altLang="el-GR" sz="3600"/>
              <a:t>π</a:t>
            </a:r>
            <a:r>
              <a:rPr lang="en-US" altLang="el-GR" baseline="-25000"/>
              <a:t>cName </a:t>
            </a:r>
            <a:r>
              <a:rPr lang="en-US" altLang="el-GR"/>
              <a:t>(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College</a:t>
            </a:r>
            <a:r>
              <a:rPr lang="en-US" altLang="el-GR">
                <a:cs typeface="Times New Roman" panose="02020603050405020304" pitchFamily="18" charset="0"/>
              </a:rPr>
              <a:t>))</a:t>
            </a:r>
            <a:endParaRPr lang="el-GR" altLang="el-GR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l-GR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ACC13541-88AE-64E0-FC2A-2AD60AC45F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775" y="836613"/>
            <a:ext cx="7772400" cy="41148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l-GR" altLang="el-GR" sz="2400" b="1">
                <a:cs typeface="Times New Roman" panose="02020603050405020304" pitchFamily="18" charset="0"/>
              </a:rPr>
              <a:t>Συμπληρώνουμε με </a:t>
            </a:r>
            <a:r>
              <a:rPr lang="en-US" altLang="el-GR" sz="2400" b="1">
                <a:cs typeface="Times New Roman" panose="02020603050405020304" pitchFamily="18" charset="0"/>
              </a:rPr>
              <a:t>null </a:t>
            </a:r>
            <a:r>
              <a:rPr lang="el-GR" altLang="el-GR" sz="2400" b="1">
                <a:cs typeface="Times New Roman" panose="02020603050405020304" pitchFamily="18" charset="0"/>
              </a:rPr>
              <a:t>πλειάδες της μίας σχέσης που ΔΕ συνενώνονται με κάποια πλειάδα της άλλης σχέσης</a:t>
            </a:r>
          </a:p>
          <a:p>
            <a:pPr marL="0" indent="0"/>
            <a:r>
              <a:rPr lang="en-US" altLang="el-GR" sz="2400" b="1">
                <a:solidFill>
                  <a:srgbClr val="FFFF00"/>
                </a:solidFill>
                <a:cs typeface="Times New Roman" panose="02020603050405020304" pitchFamily="18" charset="0"/>
              </a:rPr>
              <a:t>LEFT OUTER JOIN: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r>
              <a:rPr lang="en-US" altLang="el-GR" sz="2400" baseline="-250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LEFT</a:t>
            </a:r>
            <a:r>
              <a:rPr lang="en-US" altLang="el-GR" sz="2400">
                <a:cs typeface="Times New Roman" panose="02020603050405020304" pitchFamily="18" charset="0"/>
              </a:rPr>
              <a:t> S  </a:t>
            </a:r>
            <a:r>
              <a:rPr lang="el-GR" altLang="el-GR" sz="2400">
                <a:cs typeface="Times New Roman" panose="02020603050405020304" pitchFamily="18" charset="0"/>
              </a:rPr>
              <a:t>ή  </a:t>
            </a:r>
            <a:r>
              <a:rPr lang="en-US" altLang="el-GR" sz="2400">
                <a:cs typeface="Times New Roman" panose="02020603050405020304" pitchFamily="18" charset="0"/>
              </a:rPr>
              <a:t>R 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n-US" altLang="el-GR" sz="2400">
                <a:cs typeface="Times New Roman" panose="02020603050405020304" pitchFamily="18" charset="0"/>
              </a:rPr>
              <a:t> S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	</a:t>
            </a:r>
            <a:r>
              <a:rPr lang="el-GR" altLang="el-GR" sz="2400">
                <a:cs typeface="Times New Roman" panose="02020603050405020304" pitchFamily="18" charset="0"/>
              </a:rPr>
              <a:t>Μόνο </a:t>
            </a:r>
            <a:r>
              <a:rPr lang="en-US" altLang="el-GR" sz="2400">
                <a:cs typeface="Times New Roman" panose="02020603050405020304" pitchFamily="18" charset="0"/>
              </a:rPr>
              <a:t>tuples </a:t>
            </a:r>
            <a:r>
              <a:rPr lang="el-GR" altLang="el-GR" sz="2400">
                <a:cs typeface="Times New Roman" panose="02020603050405020304" pitchFamily="18" charset="0"/>
              </a:rPr>
              <a:t>της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l-GR" altLang="el-GR" sz="2400">
                <a:cs typeface="Times New Roman" panose="02020603050405020304" pitchFamily="18" charset="0"/>
              </a:rPr>
              <a:t>συμπληρώνονται με </a:t>
            </a:r>
            <a:r>
              <a:rPr lang="en-US" altLang="el-GR" sz="2400">
                <a:cs typeface="Times New Roman" panose="02020603050405020304" pitchFamily="18" charset="0"/>
              </a:rPr>
              <a:t>null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	</a:t>
            </a:r>
            <a:r>
              <a:rPr lang="el-GR" altLang="el-GR" sz="2400">
                <a:cs typeface="Times New Roman" panose="02020603050405020304" pitchFamily="18" charset="0"/>
              </a:rPr>
              <a:t>Όλα τα </a:t>
            </a:r>
            <a:r>
              <a:rPr lang="en-US" altLang="el-GR" sz="2400">
                <a:cs typeface="Times New Roman" panose="02020603050405020304" pitchFamily="18" charset="0"/>
              </a:rPr>
              <a:t>tuples </a:t>
            </a:r>
            <a:r>
              <a:rPr lang="el-GR" altLang="el-GR" sz="2400">
                <a:cs typeface="Times New Roman" panose="02020603050405020304" pitchFamily="18" charset="0"/>
              </a:rPr>
              <a:t>της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l-GR" altLang="el-GR" sz="2400">
                <a:cs typeface="Times New Roman" panose="02020603050405020304" pitchFamily="18" charset="0"/>
              </a:rPr>
              <a:t>συμμετέχουν στο </a:t>
            </a:r>
            <a:r>
              <a:rPr lang="en-US" altLang="el-GR" sz="2400">
                <a:cs typeface="Times New Roman" panose="02020603050405020304" pitchFamily="18" charset="0"/>
              </a:rPr>
              <a:t>join</a:t>
            </a:r>
          </a:p>
          <a:p>
            <a:pPr marL="0" indent="0"/>
            <a:r>
              <a:rPr lang="en-US" altLang="el-GR" sz="2400" b="1">
                <a:solidFill>
                  <a:srgbClr val="FFFF00"/>
                </a:solidFill>
                <a:cs typeface="Times New Roman" panose="02020603050405020304" pitchFamily="18" charset="0"/>
              </a:rPr>
              <a:t>RIGHT OUTER JOIN: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n-US" altLang="el-GR" sz="2400" baseline="-250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RIGHT</a:t>
            </a:r>
            <a:r>
              <a:rPr lang="en-US" altLang="el-GR" sz="2400">
                <a:cs typeface="Times New Roman" panose="02020603050405020304" pitchFamily="18" charset="0"/>
              </a:rPr>
              <a:t> S  </a:t>
            </a:r>
            <a:r>
              <a:rPr lang="el-GR" altLang="el-GR" sz="2400">
                <a:cs typeface="Times New Roman" panose="02020603050405020304" pitchFamily="18" charset="0"/>
              </a:rPr>
              <a:t>ή  </a:t>
            </a:r>
            <a:r>
              <a:rPr lang="en-US" altLang="el-GR" sz="2400">
                <a:cs typeface="Times New Roman" panose="02020603050405020304" pitchFamily="18" charset="0"/>
              </a:rPr>
              <a:t>R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n-US" altLang="el-GR" sz="2400">
                <a:cs typeface="Times New Roman" panose="02020603050405020304" pitchFamily="18" charset="0"/>
              </a:rPr>
              <a:t>  S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	</a:t>
            </a:r>
            <a:r>
              <a:rPr lang="el-GR" altLang="el-GR" sz="2400">
                <a:cs typeface="Times New Roman" panose="02020603050405020304" pitchFamily="18" charset="0"/>
              </a:rPr>
              <a:t>Μόνο </a:t>
            </a:r>
            <a:r>
              <a:rPr lang="en-US" altLang="el-GR" sz="2400">
                <a:cs typeface="Times New Roman" panose="02020603050405020304" pitchFamily="18" charset="0"/>
              </a:rPr>
              <a:t>tuples </a:t>
            </a:r>
            <a:r>
              <a:rPr lang="el-GR" altLang="el-GR" sz="2400">
                <a:cs typeface="Times New Roman" panose="02020603050405020304" pitchFamily="18" charset="0"/>
              </a:rPr>
              <a:t>της </a:t>
            </a:r>
            <a:r>
              <a:rPr lang="en-US" altLang="el-GR" sz="2400">
                <a:cs typeface="Times New Roman" panose="02020603050405020304" pitchFamily="18" charset="0"/>
              </a:rPr>
              <a:t>S </a:t>
            </a:r>
            <a:r>
              <a:rPr lang="el-GR" altLang="el-GR" sz="2400">
                <a:cs typeface="Times New Roman" panose="02020603050405020304" pitchFamily="18" charset="0"/>
              </a:rPr>
              <a:t>συμπληρώνονται με </a:t>
            </a:r>
            <a:r>
              <a:rPr lang="en-US" altLang="el-GR" sz="2400">
                <a:cs typeface="Times New Roman" panose="02020603050405020304" pitchFamily="18" charset="0"/>
              </a:rPr>
              <a:t>null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	</a:t>
            </a:r>
            <a:r>
              <a:rPr lang="el-GR" altLang="el-GR" sz="2400">
                <a:cs typeface="Times New Roman" panose="02020603050405020304" pitchFamily="18" charset="0"/>
              </a:rPr>
              <a:t>Όλα τα </a:t>
            </a:r>
            <a:r>
              <a:rPr lang="en-US" altLang="el-GR" sz="2400">
                <a:cs typeface="Times New Roman" panose="02020603050405020304" pitchFamily="18" charset="0"/>
              </a:rPr>
              <a:t>tuples </a:t>
            </a:r>
            <a:r>
              <a:rPr lang="el-GR" altLang="el-GR" sz="2400">
                <a:cs typeface="Times New Roman" panose="02020603050405020304" pitchFamily="18" charset="0"/>
              </a:rPr>
              <a:t>της </a:t>
            </a:r>
            <a:r>
              <a:rPr lang="en-US" altLang="el-GR" sz="2400">
                <a:cs typeface="Times New Roman" panose="02020603050405020304" pitchFamily="18" charset="0"/>
              </a:rPr>
              <a:t>S </a:t>
            </a:r>
            <a:r>
              <a:rPr lang="el-GR" altLang="el-GR" sz="2400">
                <a:cs typeface="Times New Roman" panose="02020603050405020304" pitchFamily="18" charset="0"/>
              </a:rPr>
              <a:t>συμμετέχουν στο </a:t>
            </a:r>
            <a:r>
              <a:rPr lang="en-US" altLang="el-GR" sz="2400">
                <a:cs typeface="Times New Roman" panose="02020603050405020304" pitchFamily="18" charset="0"/>
              </a:rPr>
              <a:t>join</a:t>
            </a:r>
          </a:p>
          <a:p>
            <a:pPr marL="0" indent="0"/>
            <a:r>
              <a:rPr lang="en-US" altLang="el-GR" sz="2400" b="1">
                <a:solidFill>
                  <a:srgbClr val="FFFF00"/>
                </a:solidFill>
                <a:cs typeface="Times New Roman" panose="02020603050405020304" pitchFamily="18" charset="0"/>
              </a:rPr>
              <a:t>FULL OUTER JOIN: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n-US" altLang="el-GR" sz="2400" baseline="-250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FULL</a:t>
            </a:r>
            <a:r>
              <a:rPr lang="en-US" altLang="el-GR" sz="2400">
                <a:cs typeface="Times New Roman" panose="02020603050405020304" pitchFamily="18" charset="0"/>
              </a:rPr>
              <a:t> S  </a:t>
            </a:r>
            <a:r>
              <a:rPr lang="el-GR" altLang="el-GR" sz="2400">
                <a:cs typeface="Times New Roman" panose="02020603050405020304" pitchFamily="18" charset="0"/>
              </a:rPr>
              <a:t>ή 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n-US" altLang="el-GR" sz="24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n-US" altLang="el-GR" sz="2400">
                <a:cs typeface="Times New Roman" panose="02020603050405020304" pitchFamily="18" charset="0"/>
              </a:rPr>
              <a:t>  S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	Tuples </a:t>
            </a:r>
            <a:r>
              <a:rPr lang="el-GR" altLang="el-GR" sz="2400">
                <a:cs typeface="Times New Roman" panose="02020603050405020304" pitchFamily="18" charset="0"/>
              </a:rPr>
              <a:t>της </a:t>
            </a:r>
            <a:r>
              <a:rPr lang="en-US" altLang="el-GR" sz="2400">
                <a:cs typeface="Times New Roman" panose="02020603050405020304" pitchFamily="18" charset="0"/>
              </a:rPr>
              <a:t>R </a:t>
            </a:r>
            <a:r>
              <a:rPr lang="el-GR" altLang="el-GR" sz="2400">
                <a:cs typeface="Times New Roman" panose="02020603050405020304" pitchFamily="18" charset="0"/>
              </a:rPr>
              <a:t>και της </a:t>
            </a:r>
            <a:r>
              <a:rPr lang="en-US" altLang="el-GR" sz="2400">
                <a:cs typeface="Times New Roman" panose="02020603050405020304" pitchFamily="18" charset="0"/>
              </a:rPr>
              <a:t>S </a:t>
            </a:r>
            <a:r>
              <a:rPr lang="el-GR" altLang="el-GR" sz="2400">
                <a:cs typeface="Times New Roman" panose="02020603050405020304" pitchFamily="18" charset="0"/>
              </a:rPr>
              <a:t>συμπληρώνονται με </a:t>
            </a:r>
            <a:r>
              <a:rPr lang="en-US" altLang="el-GR" sz="2400">
                <a:cs typeface="Times New Roman" panose="02020603050405020304" pitchFamily="18" charset="0"/>
              </a:rPr>
              <a:t>null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	</a:t>
            </a:r>
            <a:r>
              <a:rPr lang="el-GR" altLang="el-GR" sz="2400">
                <a:cs typeface="Times New Roman" panose="02020603050405020304" pitchFamily="18" charset="0"/>
              </a:rPr>
              <a:t>Όλα τα </a:t>
            </a:r>
            <a:r>
              <a:rPr lang="en-US" altLang="el-GR" sz="2400">
                <a:cs typeface="Times New Roman" panose="02020603050405020304" pitchFamily="18" charset="0"/>
              </a:rPr>
              <a:t>tuples </a:t>
            </a:r>
            <a:r>
              <a:rPr lang="el-GR" altLang="el-GR" sz="2400">
                <a:cs typeface="Times New Roman" panose="02020603050405020304" pitchFamily="18" charset="0"/>
              </a:rPr>
              <a:t>της </a:t>
            </a:r>
            <a:r>
              <a:rPr lang="en-US" altLang="el-GR" sz="2400">
                <a:cs typeface="Times New Roman" panose="02020603050405020304" pitchFamily="18" charset="0"/>
              </a:rPr>
              <a:t>R,S </a:t>
            </a:r>
            <a:r>
              <a:rPr lang="el-GR" altLang="el-GR" sz="2400">
                <a:cs typeface="Times New Roman" panose="02020603050405020304" pitchFamily="18" charset="0"/>
              </a:rPr>
              <a:t>συμμετέχουν στο </a:t>
            </a:r>
            <a:r>
              <a:rPr lang="en-US" altLang="el-GR" sz="2400">
                <a:cs typeface="Times New Roman" panose="02020603050405020304" pitchFamily="18" charset="0"/>
              </a:rPr>
              <a:t>join</a:t>
            </a:r>
          </a:p>
          <a:p>
            <a:pPr marL="0" indent="0"/>
            <a:endParaRPr lang="en-US" altLang="el-GR" sz="2400">
              <a:cs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06AB56D-329D-B696-73AB-F0F1EBBB2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OUTER JOIN</a:t>
            </a:r>
          </a:p>
        </p:txBody>
      </p:sp>
      <p:cxnSp>
        <p:nvCxnSpPr>
          <p:cNvPr id="23556" name="Straight Connector 11">
            <a:extLst>
              <a:ext uri="{FF2B5EF4-FFF2-40B4-BE49-F238E27FC236}">
                <a16:creationId xmlns:a16="http://schemas.microsoft.com/office/drawing/2014/main" id="{B6203045-71DB-1EAC-3990-C9BBB2C8CBC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805488" y="1835150"/>
            <a:ext cx="71437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7" name="Straight Connector 12">
            <a:extLst>
              <a:ext uri="{FF2B5EF4-FFF2-40B4-BE49-F238E27FC236}">
                <a16:creationId xmlns:a16="http://schemas.microsoft.com/office/drawing/2014/main" id="{77BE684A-2305-5FC5-5A5C-0D215703234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805488" y="1936750"/>
            <a:ext cx="71437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Straight Connector 15">
            <a:extLst>
              <a:ext uri="{FF2B5EF4-FFF2-40B4-BE49-F238E27FC236}">
                <a16:creationId xmlns:a16="http://schemas.microsoft.com/office/drawing/2014/main" id="{6F235816-1FEF-DC6A-2D32-9E3E214E5F5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003925" y="4446588"/>
            <a:ext cx="71438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Straight Connector 16">
            <a:extLst>
              <a:ext uri="{FF2B5EF4-FFF2-40B4-BE49-F238E27FC236}">
                <a16:creationId xmlns:a16="http://schemas.microsoft.com/office/drawing/2014/main" id="{69D2D6CB-3580-E8C5-0FDA-9EA72F031DA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013450" y="4591050"/>
            <a:ext cx="71438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0" name="Straight Connector 17">
            <a:extLst>
              <a:ext uri="{FF2B5EF4-FFF2-40B4-BE49-F238E27FC236}">
                <a16:creationId xmlns:a16="http://schemas.microsoft.com/office/drawing/2014/main" id="{ECE55ED6-ED0D-D67C-B0DC-B444BA447A1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54688" y="4446588"/>
            <a:ext cx="71437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1" name="Straight Connector 17">
            <a:extLst>
              <a:ext uri="{FF2B5EF4-FFF2-40B4-BE49-F238E27FC236}">
                <a16:creationId xmlns:a16="http://schemas.microsoft.com/office/drawing/2014/main" id="{DC8111F4-D9E2-A729-9F15-11D6BC3EDB4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54688" y="4591050"/>
            <a:ext cx="71437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2" name="Straight Connector 13">
            <a:extLst>
              <a:ext uri="{FF2B5EF4-FFF2-40B4-BE49-F238E27FC236}">
                <a16:creationId xmlns:a16="http://schemas.microsoft.com/office/drawing/2014/main" id="{C89D1B7A-6FAF-325E-3073-F10AA36DB1C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51575" y="3141663"/>
            <a:ext cx="71438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3" name="Straight Connector 14">
            <a:extLst>
              <a:ext uri="{FF2B5EF4-FFF2-40B4-BE49-F238E27FC236}">
                <a16:creationId xmlns:a16="http://schemas.microsoft.com/office/drawing/2014/main" id="{1809B448-75D2-054F-9770-241DB015B1F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51575" y="3284538"/>
            <a:ext cx="71438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4" name="Straight Connector 17">
            <a:extLst>
              <a:ext uri="{FF2B5EF4-FFF2-40B4-BE49-F238E27FC236}">
                <a16:creationId xmlns:a16="http://schemas.microsoft.com/office/drawing/2014/main" id="{73788B4A-DD57-936E-6539-AC3AB059AE6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80088" y="4446588"/>
            <a:ext cx="71437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5" name="Straight Connector 17">
            <a:extLst>
              <a:ext uri="{FF2B5EF4-FFF2-40B4-BE49-F238E27FC236}">
                <a16:creationId xmlns:a16="http://schemas.microsoft.com/office/drawing/2014/main" id="{C11B16BB-119E-7B38-DED0-B2D5B642323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80088" y="4591050"/>
            <a:ext cx="71437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A89E145-C340-CF7D-70C2-A76D00C15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42875"/>
            <a:ext cx="8572500" cy="549275"/>
          </a:xfrm>
        </p:spPr>
        <p:txBody>
          <a:bodyPr/>
          <a:lstStyle/>
          <a:p>
            <a:b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Παραδείγματα</a:t>
            </a: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 –</a:t>
            </a:r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LEFT OUTER JOIN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54716B2F-9172-4CCC-BD8E-9A1CCE0EF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981075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400"/>
              <a:t>S</a:t>
            </a:r>
          </a:p>
        </p:txBody>
      </p:sp>
      <p:graphicFrame>
        <p:nvGraphicFramePr>
          <p:cNvPr id="67705" name="Group 121">
            <a:extLst>
              <a:ext uri="{FF2B5EF4-FFF2-40B4-BE49-F238E27FC236}">
                <a16:creationId xmlns:a16="http://schemas.microsoft.com/office/drawing/2014/main" id="{49628FBB-4BC4-9153-B304-14AAA0EFCA33}"/>
              </a:ext>
            </a:extLst>
          </p:cNvPr>
          <p:cNvGraphicFramePr>
            <a:graphicFrameLocks noGrp="1"/>
          </p:cNvGraphicFramePr>
          <p:nvPr/>
        </p:nvGraphicFramePr>
        <p:xfrm>
          <a:off x="5003800" y="1438275"/>
          <a:ext cx="3529014" cy="2041570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0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sname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salary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1500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1300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5300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1500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606" name="Text Box 4">
            <a:extLst>
              <a:ext uri="{FF2B5EF4-FFF2-40B4-BE49-F238E27FC236}">
                <a16:creationId xmlns:a16="http://schemas.microsoft.com/office/drawing/2014/main" id="{37AE267F-6D6C-7253-8F83-F8A210846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1057275"/>
            <a:ext cx="881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4607" name="Text Box 5">
            <a:extLst>
              <a:ext uri="{FF2B5EF4-FFF2-40B4-BE49-F238E27FC236}">
                <a16:creationId xmlns:a16="http://schemas.microsoft.com/office/drawing/2014/main" id="{085646DF-BACB-CC67-39CC-0E998FAAF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981075"/>
            <a:ext cx="137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400"/>
              <a:t>R</a:t>
            </a:r>
          </a:p>
        </p:txBody>
      </p:sp>
      <p:graphicFrame>
        <p:nvGraphicFramePr>
          <p:cNvPr id="9" name="Group 98">
            <a:extLst>
              <a:ext uri="{FF2B5EF4-FFF2-40B4-BE49-F238E27FC236}">
                <a16:creationId xmlns:a16="http://schemas.microsoft.com/office/drawing/2014/main" id="{8CD1A0D8-1187-90AA-3C22-61BD4C8797C8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1438275"/>
          <a:ext cx="3024186" cy="2147891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31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street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city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Group 190">
            <a:extLst>
              <a:ext uri="{FF2B5EF4-FFF2-40B4-BE49-F238E27FC236}">
                <a16:creationId xmlns:a16="http://schemas.microsoft.com/office/drawing/2014/main" id="{C78A0BBE-25F2-3323-D640-8B8CF161B0AD}"/>
              </a:ext>
            </a:extLst>
          </p:cNvPr>
          <p:cNvGraphicFramePr>
            <a:graphicFrameLocks noGrp="1"/>
          </p:cNvGraphicFramePr>
          <p:nvPr/>
        </p:nvGraphicFramePr>
        <p:xfrm>
          <a:off x="2144713" y="4002088"/>
          <a:ext cx="6172200" cy="2306638"/>
        </p:xfrm>
        <a:graphic>
          <a:graphicData uri="http://schemas.openxmlformats.org/drawingml/2006/table">
            <a:tbl>
              <a:tblPr/>
              <a:tblGrid>
                <a:gridCol w="977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9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79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98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9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street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city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salary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9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678" name="TextBox 13">
            <a:extLst>
              <a:ext uri="{FF2B5EF4-FFF2-40B4-BE49-F238E27FC236}">
                <a16:creationId xmlns:a16="http://schemas.microsoft.com/office/drawing/2014/main" id="{C7FE0254-3E46-264F-E413-0D475D372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508500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>
                <a:solidFill>
                  <a:srgbClr val="FFFFFF"/>
                </a:solidFill>
                <a:cs typeface="Times New Roman" panose="02020603050405020304" pitchFamily="18" charset="0"/>
              </a:rPr>
              <a:t>R  </a:t>
            </a:r>
            <a:r>
              <a:rPr lang="en-US" altLang="el-GR" sz="20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r>
              <a:rPr lang="en-US" altLang="el-GR" sz="2000" baseline="-250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ename=sname</a:t>
            </a:r>
            <a:r>
              <a:rPr lang="en-US" altLang="el-GR" sz="2000">
                <a:solidFill>
                  <a:srgbClr val="FFFFFF"/>
                </a:solidFill>
                <a:cs typeface="Times New Roman" panose="02020603050405020304" pitchFamily="18" charset="0"/>
              </a:rPr>
              <a:t> S</a:t>
            </a:r>
            <a:endParaRPr lang="el-GR" altLang="el-GR" sz="2000">
              <a:solidFill>
                <a:srgbClr val="FFFFFF"/>
              </a:solidFill>
            </a:endParaRPr>
          </a:p>
        </p:txBody>
      </p:sp>
      <p:cxnSp>
        <p:nvCxnSpPr>
          <p:cNvPr id="24679" name="Straight Connector 14">
            <a:extLst>
              <a:ext uri="{FF2B5EF4-FFF2-40B4-BE49-F238E27FC236}">
                <a16:creationId xmlns:a16="http://schemas.microsoft.com/office/drawing/2014/main" id="{60AA7ABF-441E-56DC-E10D-EDFE3967BC2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27050" y="4672013"/>
            <a:ext cx="71438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80" name="Straight Connector 15">
            <a:extLst>
              <a:ext uri="{FF2B5EF4-FFF2-40B4-BE49-F238E27FC236}">
                <a16:creationId xmlns:a16="http://schemas.microsoft.com/office/drawing/2014/main" id="{DA8ECAE9-919E-0CFD-A6D3-B8ECA32E9D8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27050" y="4773613"/>
            <a:ext cx="71438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B28B183-3568-3CBE-766C-C504611A3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42875"/>
            <a:ext cx="8572500" cy="549275"/>
          </a:xfrm>
        </p:spPr>
        <p:txBody>
          <a:bodyPr/>
          <a:lstStyle/>
          <a:p>
            <a:b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Παραδείγματα</a:t>
            </a: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 –</a:t>
            </a:r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FULL OUTER JOIN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30F37494-EB2B-7C75-AC83-DC30AAF6F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981075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400"/>
              <a:t>S</a:t>
            </a:r>
          </a:p>
        </p:txBody>
      </p:sp>
      <p:graphicFrame>
        <p:nvGraphicFramePr>
          <p:cNvPr id="67705" name="Group 121">
            <a:extLst>
              <a:ext uri="{FF2B5EF4-FFF2-40B4-BE49-F238E27FC236}">
                <a16:creationId xmlns:a16="http://schemas.microsoft.com/office/drawing/2014/main" id="{7FDA61A3-A291-3388-A220-695DDE99E282}"/>
              </a:ext>
            </a:extLst>
          </p:cNvPr>
          <p:cNvGraphicFramePr>
            <a:graphicFrameLocks noGrp="1"/>
          </p:cNvGraphicFramePr>
          <p:nvPr/>
        </p:nvGraphicFramePr>
        <p:xfrm>
          <a:off x="5003800" y="1438275"/>
          <a:ext cx="3529014" cy="2041570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0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sname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salary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1500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1300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5300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1500</a:t>
                      </a:r>
                    </a:p>
                  </a:txBody>
                  <a:tcPr marL="91456" marR="91456"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30" name="Text Box 4">
            <a:extLst>
              <a:ext uri="{FF2B5EF4-FFF2-40B4-BE49-F238E27FC236}">
                <a16:creationId xmlns:a16="http://schemas.microsoft.com/office/drawing/2014/main" id="{77E968CA-3489-F3A1-BD56-2E8DBD78C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1057275"/>
            <a:ext cx="881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5631" name="Text Box 5">
            <a:extLst>
              <a:ext uri="{FF2B5EF4-FFF2-40B4-BE49-F238E27FC236}">
                <a16:creationId xmlns:a16="http://schemas.microsoft.com/office/drawing/2014/main" id="{435C5BD1-759F-9D21-F722-95B7BF159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981075"/>
            <a:ext cx="137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400"/>
              <a:t>R</a:t>
            </a:r>
          </a:p>
        </p:txBody>
      </p:sp>
      <p:graphicFrame>
        <p:nvGraphicFramePr>
          <p:cNvPr id="9" name="Group 98">
            <a:extLst>
              <a:ext uri="{FF2B5EF4-FFF2-40B4-BE49-F238E27FC236}">
                <a16:creationId xmlns:a16="http://schemas.microsoft.com/office/drawing/2014/main" id="{F43F49E7-9449-020C-57ED-527CD0B9CD85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1438275"/>
          <a:ext cx="3024186" cy="2147891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31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street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city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91435" marR="91435" marT="45697" marB="4569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Group 190">
            <a:extLst>
              <a:ext uri="{FF2B5EF4-FFF2-40B4-BE49-F238E27FC236}">
                <a16:creationId xmlns:a16="http://schemas.microsoft.com/office/drawing/2014/main" id="{93F56FB0-9D27-6704-B632-F805898944AE}"/>
              </a:ext>
            </a:extLst>
          </p:cNvPr>
          <p:cNvGraphicFramePr>
            <a:graphicFrameLocks noGrp="1"/>
          </p:cNvGraphicFramePr>
          <p:nvPr/>
        </p:nvGraphicFramePr>
        <p:xfrm>
          <a:off x="2144713" y="4002088"/>
          <a:ext cx="6172200" cy="2703514"/>
        </p:xfrm>
        <a:graphic>
          <a:graphicData uri="http://schemas.openxmlformats.org/drawingml/2006/table">
            <a:tbl>
              <a:tblPr/>
              <a:tblGrid>
                <a:gridCol w="977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9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79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98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91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street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city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salary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1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1300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1500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null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5300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709" name="TextBox 13">
            <a:extLst>
              <a:ext uri="{FF2B5EF4-FFF2-40B4-BE49-F238E27FC236}">
                <a16:creationId xmlns:a16="http://schemas.microsoft.com/office/drawing/2014/main" id="{F96C0454-7769-4879-527D-B33FF5EB9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508500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>
                <a:solidFill>
                  <a:srgbClr val="FFFFFF"/>
                </a:solidFill>
                <a:cs typeface="Times New Roman" panose="02020603050405020304" pitchFamily="18" charset="0"/>
              </a:rPr>
              <a:t>R  </a:t>
            </a:r>
            <a:r>
              <a:rPr lang="en-US" altLang="el-GR" sz="20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 </a:t>
            </a:r>
            <a:r>
              <a:rPr lang="en-US" altLang="el-GR" sz="2000" baseline="-250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ename=sname</a:t>
            </a:r>
            <a:r>
              <a:rPr lang="en-US" altLang="el-GR" sz="2000"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endParaRPr lang="el-GR" altLang="el-GR" sz="2000">
              <a:solidFill>
                <a:srgbClr val="FFFFFF"/>
              </a:solidFill>
            </a:endParaRPr>
          </a:p>
        </p:txBody>
      </p:sp>
      <p:cxnSp>
        <p:nvCxnSpPr>
          <p:cNvPr id="25710" name="Straight Connector 16">
            <a:extLst>
              <a:ext uri="{FF2B5EF4-FFF2-40B4-BE49-F238E27FC236}">
                <a16:creationId xmlns:a16="http://schemas.microsoft.com/office/drawing/2014/main" id="{F54601F4-8F01-9C6D-ADDB-875D46598F1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55650" y="4672013"/>
            <a:ext cx="73025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11" name="Straight Connector 17">
            <a:extLst>
              <a:ext uri="{FF2B5EF4-FFF2-40B4-BE49-F238E27FC236}">
                <a16:creationId xmlns:a16="http://schemas.microsoft.com/office/drawing/2014/main" id="{8E6C2DD6-CAFE-A84E-2CAC-1C5498EF244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44538" y="4792663"/>
            <a:ext cx="73025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12" name="Straight Connector 14">
            <a:extLst>
              <a:ext uri="{FF2B5EF4-FFF2-40B4-BE49-F238E27FC236}">
                <a16:creationId xmlns:a16="http://schemas.microsoft.com/office/drawing/2014/main" id="{31AB78F8-AD96-D64D-E7D4-DEE3CC4E419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28638" y="4659313"/>
            <a:ext cx="73025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13" name="Straight Connector 15">
            <a:extLst>
              <a:ext uri="{FF2B5EF4-FFF2-40B4-BE49-F238E27FC236}">
                <a16:creationId xmlns:a16="http://schemas.microsoft.com/office/drawing/2014/main" id="{520ACAAB-7E31-D1E3-463B-FC329697BDA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28638" y="4791075"/>
            <a:ext cx="73025" cy="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D1D0598-6F15-39BA-6B5A-E966496B87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Division (</a:t>
            </a:r>
            <a:r>
              <a:rPr lang="el-GR" altLang="el-GR" b="1">
                <a:solidFill>
                  <a:srgbClr val="FFFF00"/>
                </a:solidFill>
              </a:rPr>
              <a:t>Διαίρεση)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F8C719C-7BBF-6141-D45C-5AAF5E5B2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l-GR" sz="2800" b="1">
                <a:solidFill>
                  <a:srgbClr val="FFFF00"/>
                </a:solidFill>
              </a:rPr>
              <a:t>R / S</a:t>
            </a:r>
            <a:r>
              <a:rPr lang="el-GR" altLang="el-GR" sz="2800" b="1">
                <a:solidFill>
                  <a:srgbClr val="FFFF00"/>
                </a:solidFill>
              </a:rPr>
              <a:t>  ή  </a:t>
            </a:r>
            <a:r>
              <a:rPr lang="en-US" altLang="el-GR" sz="2800" b="1">
                <a:solidFill>
                  <a:srgbClr val="FFFF00"/>
                </a:solidFill>
              </a:rPr>
              <a:t>R </a:t>
            </a:r>
            <a:r>
              <a:rPr lang="en-US" altLang="el-GR" sz="2800" b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÷ </a:t>
            </a:r>
            <a:r>
              <a:rPr lang="en-US" altLang="el-GR" sz="2800" b="1">
                <a:solidFill>
                  <a:srgbClr val="FFFF00"/>
                </a:solidFill>
              </a:rPr>
              <a:t>S</a:t>
            </a:r>
            <a:r>
              <a:rPr lang="el-GR" altLang="el-GR" sz="2800" b="1"/>
              <a:t> </a:t>
            </a:r>
            <a:endParaRPr lang="en-US" altLang="el-GR" sz="2800" b="1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Έστω Α1: τα </a:t>
            </a:r>
            <a:r>
              <a:rPr lang="en-US" altLang="el-GR" sz="2800"/>
              <a:t>attributes </a:t>
            </a:r>
            <a:r>
              <a:rPr lang="el-GR" altLang="el-GR" sz="2800"/>
              <a:t>της </a:t>
            </a:r>
            <a:r>
              <a:rPr lang="en-US" altLang="el-GR" sz="2800"/>
              <a:t>R</a:t>
            </a:r>
            <a:endParaRPr lang="el-GR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Έστω Α2: τα </a:t>
            </a:r>
            <a:r>
              <a:rPr lang="en-US" altLang="el-GR" sz="2800"/>
              <a:t>attributes </a:t>
            </a:r>
            <a:r>
              <a:rPr lang="el-GR" altLang="el-GR" sz="2800"/>
              <a:t>της </a:t>
            </a:r>
            <a:r>
              <a:rPr lang="en-US" altLang="el-GR" sz="2800"/>
              <a:t>S, </a:t>
            </a:r>
            <a:r>
              <a:rPr lang="el-GR" altLang="el-GR" sz="2800"/>
              <a:t>με Α2 </a:t>
            </a:r>
            <a:r>
              <a:rPr lang="el-GR" altLang="el-GR" sz="28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⊂ </a:t>
            </a:r>
            <a:r>
              <a:rPr lang="el-GR" altLang="el-GR" sz="2800"/>
              <a:t>Α1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800" b="1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 b="1">
                <a:solidFill>
                  <a:srgbClr val="FFFF00"/>
                </a:solidFill>
              </a:rPr>
              <a:t>R / S</a:t>
            </a:r>
            <a:r>
              <a:rPr lang="el-GR" altLang="el-GR" sz="2800" b="1">
                <a:solidFill>
                  <a:srgbClr val="FFFF00"/>
                </a:solidFill>
              </a:rPr>
              <a:t> περιέχει ως </a:t>
            </a:r>
            <a:r>
              <a:rPr lang="en-US" altLang="el-GR" sz="2800" b="1">
                <a:solidFill>
                  <a:srgbClr val="FFFF00"/>
                </a:solidFill>
              </a:rPr>
              <a:t>attributes </a:t>
            </a:r>
            <a:r>
              <a:rPr lang="el-GR" altLang="el-GR" sz="2800" b="1">
                <a:solidFill>
                  <a:srgbClr val="FFFF00"/>
                </a:solidFill>
              </a:rPr>
              <a:t>τα </a:t>
            </a:r>
            <a:r>
              <a:rPr lang="en-US" altLang="el-GR" sz="2800" b="1">
                <a:solidFill>
                  <a:srgbClr val="FFFF00"/>
                </a:solidFill>
              </a:rPr>
              <a:t>A1 – A2</a:t>
            </a:r>
            <a:endParaRPr lang="el-GR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Περιέχεται κάθε </a:t>
            </a:r>
            <a:r>
              <a:rPr lang="en-US" altLang="el-GR" sz="2800"/>
              <a:t>tuple </a:t>
            </a:r>
            <a:r>
              <a:rPr lang="el-GR" altLang="el-GR" sz="2800"/>
              <a:t>του </a:t>
            </a:r>
            <a:r>
              <a:rPr lang="en-US" altLang="el-GR" sz="2800"/>
              <a:t>A1-A2 </a:t>
            </a:r>
            <a:r>
              <a:rPr lang="el-GR" altLang="el-GR" sz="2800"/>
              <a:t>που συνδυάζεται στην </a:t>
            </a:r>
            <a:r>
              <a:rPr lang="en-US" altLang="el-GR" sz="2800"/>
              <a:t>R </a:t>
            </a:r>
            <a:r>
              <a:rPr lang="el-GR" altLang="el-GR" sz="2800"/>
              <a:t>με ΌΛΑ τα </a:t>
            </a:r>
            <a:r>
              <a:rPr lang="en-US" altLang="el-GR" sz="2800"/>
              <a:t>tuples </a:t>
            </a:r>
            <a:r>
              <a:rPr lang="el-GR" altLang="el-GR" sz="2800"/>
              <a:t>της </a:t>
            </a:r>
            <a:r>
              <a:rPr lang="en-US" altLang="el-GR" sz="2800"/>
              <a:t>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67F2490-B55B-9370-9E9E-D0F85CCC40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947737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 Διαίρεσης</a:t>
            </a:r>
            <a:endParaRPr lang="en-US" altLang="el-GR" b="1">
              <a:solidFill>
                <a:srgbClr val="FFFF00"/>
              </a:solidFill>
            </a:endParaRPr>
          </a:p>
        </p:txBody>
      </p:sp>
      <p:graphicFrame>
        <p:nvGraphicFramePr>
          <p:cNvPr id="76969" name="Group 169">
            <a:extLst>
              <a:ext uri="{FF2B5EF4-FFF2-40B4-BE49-F238E27FC236}">
                <a16:creationId xmlns:a16="http://schemas.microsoft.com/office/drawing/2014/main" id="{917B25E1-98D8-BC1A-B9AD-37DE09CDAE1E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362200"/>
          <a:ext cx="4343400" cy="3810003"/>
        </p:xfrm>
        <a:graphic>
          <a:graphicData uri="http://schemas.openxmlformats.org/drawingml/2006/table">
            <a:tbl>
              <a:tblPr/>
              <a:tblGrid>
                <a:gridCol w="108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7012" name="Group 212">
            <a:extLst>
              <a:ext uri="{FF2B5EF4-FFF2-40B4-BE49-F238E27FC236}">
                <a16:creationId xmlns:a16="http://schemas.microsoft.com/office/drawing/2014/main" id="{53347E80-2408-372A-C556-D8DA342BB702}"/>
              </a:ext>
            </a:extLst>
          </p:cNvPr>
          <p:cNvGraphicFramePr>
            <a:graphicFrameLocks noGrp="1"/>
          </p:cNvGraphicFramePr>
          <p:nvPr/>
        </p:nvGraphicFramePr>
        <p:xfrm>
          <a:off x="6934200" y="2362200"/>
          <a:ext cx="1371600" cy="1554204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707" name="Text Box 213">
            <a:extLst>
              <a:ext uri="{FF2B5EF4-FFF2-40B4-BE49-F238E27FC236}">
                <a16:creationId xmlns:a16="http://schemas.microsoft.com/office/drawing/2014/main" id="{5F816A4B-D637-A3B1-A495-38439FBC9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9050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/>
              <a:t>s</a:t>
            </a:r>
          </a:p>
        </p:txBody>
      </p:sp>
      <p:graphicFrame>
        <p:nvGraphicFramePr>
          <p:cNvPr id="77014" name="Group 214">
            <a:extLst>
              <a:ext uri="{FF2B5EF4-FFF2-40B4-BE49-F238E27FC236}">
                <a16:creationId xmlns:a16="http://schemas.microsoft.com/office/drawing/2014/main" id="{A9D13638-21D2-771F-6617-3B9C0FC86F0E}"/>
              </a:ext>
            </a:extLst>
          </p:cNvPr>
          <p:cNvGraphicFramePr>
            <a:graphicFrameLocks noGrp="1"/>
          </p:cNvGraphicFramePr>
          <p:nvPr/>
        </p:nvGraphicFramePr>
        <p:xfrm>
          <a:off x="7010400" y="4648200"/>
          <a:ext cx="1371600" cy="1554204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722" name="Rectangle 228">
            <a:extLst>
              <a:ext uri="{FF2B5EF4-FFF2-40B4-BE49-F238E27FC236}">
                <a16:creationId xmlns:a16="http://schemas.microsoft.com/office/drawing/2014/main" id="{9AD6C1C1-1A7B-2146-0B6A-997F22D97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4076700"/>
            <a:ext cx="201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R</a:t>
            </a:r>
            <a:r>
              <a:rPr lang="el-GR" altLang="el-GR" sz="2400"/>
              <a:t> / </a:t>
            </a:r>
            <a:r>
              <a:rPr lang="en-US" altLang="el-GR" sz="2400"/>
              <a:t>S</a:t>
            </a:r>
            <a:endParaRPr lang="en-US" altLang="el-GR" sz="2400">
              <a:solidFill>
                <a:schemeClr val="tx1"/>
              </a:solidFill>
            </a:endParaRPr>
          </a:p>
        </p:txBody>
      </p:sp>
      <p:sp>
        <p:nvSpPr>
          <p:cNvPr id="27723" name="Text Box 229">
            <a:extLst>
              <a:ext uri="{FF2B5EF4-FFF2-40B4-BE49-F238E27FC236}">
                <a16:creationId xmlns:a16="http://schemas.microsoft.com/office/drawing/2014/main" id="{69A37132-067F-EED0-F97C-BB4841EF8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981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400"/>
              <a:t>R</a:t>
            </a:r>
          </a:p>
        </p:txBody>
      </p:sp>
      <p:sp>
        <p:nvSpPr>
          <p:cNvPr id="27724" name="Text Box 230">
            <a:extLst>
              <a:ext uri="{FF2B5EF4-FFF2-40B4-BE49-F238E27FC236}">
                <a16:creationId xmlns:a16="http://schemas.microsoft.com/office/drawing/2014/main" id="{B1528630-D8BF-F5EA-4C29-AE175BA10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" y="72659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1DD3EC4-AF1A-003B-0310-1426C5223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Παράδειγμα Διαίρεσης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8DD7FE8-F983-F1DA-6B91-211388CE7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908050"/>
            <a:ext cx="7772400" cy="533400"/>
          </a:xfrm>
        </p:spPr>
        <p:txBody>
          <a:bodyPr/>
          <a:lstStyle/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r>
              <a:rPr lang="el-GR" altLang="el-GR" sz="2000"/>
              <a:t>Ποιοι προμηθευτές προμηθεύουν όλα τα προϊόντα;</a:t>
            </a:r>
          </a:p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sz="2400"/>
              <a:t>SUPPLIER_PART / </a:t>
            </a:r>
            <a:r>
              <a:rPr lang="el-GR" altLang="el-GR"/>
              <a:t>π</a:t>
            </a:r>
            <a:r>
              <a:rPr lang="en-US" altLang="el-GR" baseline="-25000"/>
              <a:t>P#</a:t>
            </a:r>
            <a:r>
              <a:rPr lang="el-GR" altLang="el-GR" sz="2400"/>
              <a:t> </a:t>
            </a:r>
            <a:r>
              <a:rPr lang="en-US" altLang="el-GR" sz="2400"/>
              <a:t>SUPPLIER_PART</a:t>
            </a:r>
          </a:p>
        </p:txBody>
      </p:sp>
      <p:graphicFrame>
        <p:nvGraphicFramePr>
          <p:cNvPr id="73859" name="Group 131">
            <a:extLst>
              <a:ext uri="{FF2B5EF4-FFF2-40B4-BE49-F238E27FC236}">
                <a16:creationId xmlns:a16="http://schemas.microsoft.com/office/drawing/2014/main" id="{EE5811AA-1016-A3D2-7CC5-76103E4FD233}"/>
              </a:ext>
            </a:extLst>
          </p:cNvPr>
          <p:cNvGraphicFramePr>
            <a:graphicFrameLocks noGrp="1"/>
          </p:cNvGraphicFramePr>
          <p:nvPr/>
        </p:nvGraphicFramePr>
        <p:xfrm>
          <a:off x="1476375" y="2276475"/>
          <a:ext cx="2895600" cy="4511675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6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S#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P#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S4</a:t>
                      </a:r>
                      <a:endParaRPr kumimoji="0" lang="el-G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P5</a:t>
                      </a:r>
                      <a:endParaRPr kumimoji="0" lang="el-G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P5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687" name="Rectangle 132">
            <a:extLst>
              <a:ext uri="{FF2B5EF4-FFF2-40B4-BE49-F238E27FC236}">
                <a16:creationId xmlns:a16="http://schemas.microsoft.com/office/drawing/2014/main" id="{0711403E-20DC-7490-113C-3C04206CC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1700213"/>
            <a:ext cx="28082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SUPPLIER</a:t>
            </a:r>
            <a:r>
              <a:rPr lang="el-GR" altLang="el-GR" sz="2400"/>
              <a:t>_</a:t>
            </a:r>
            <a:r>
              <a:rPr lang="en-US" altLang="el-GR" sz="2400"/>
              <a:t>PART</a:t>
            </a:r>
            <a:endParaRPr lang="el-GR" altLang="el-GR" sz="2400"/>
          </a:p>
        </p:txBody>
      </p:sp>
      <p:sp>
        <p:nvSpPr>
          <p:cNvPr id="76" name="Rectangle 3">
            <a:extLst>
              <a:ext uri="{FF2B5EF4-FFF2-40B4-BE49-F238E27FC236}">
                <a16:creationId xmlns:a16="http://schemas.microsoft.com/office/drawing/2014/main" id="{F53CAC77-4F86-DD3E-3656-DDD7706F5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967038"/>
            <a:ext cx="4105275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r>
              <a:rPr lang="el-GR" sz="2800" kern="0" dirty="0">
                <a:solidFill>
                  <a:schemeClr val="bg1"/>
                </a:solidFill>
                <a:latin typeface="+mn-lt"/>
              </a:rPr>
              <a:t>Τι επιστρέφει; </a:t>
            </a:r>
            <a:endParaRPr lang="en-US" sz="2800" kern="0" dirty="0">
              <a:solidFill>
                <a:schemeClr val="bg1"/>
              </a:solidFill>
              <a:latin typeface="+mn-lt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r>
              <a:rPr lang="el-GR" sz="2800" kern="0" dirty="0">
                <a:solidFill>
                  <a:schemeClr val="bg1"/>
                </a:solidFill>
                <a:latin typeface="+mn-lt"/>
              </a:rPr>
              <a:t>Προσέξτε: 5 προϊόντα…</a:t>
            </a:r>
            <a:endParaRPr lang="en-US" sz="3200" kern="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D2C5FD6-EE03-D8A9-6FE1-5215733261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15888"/>
            <a:ext cx="8858250" cy="649287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Aggregate Functions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B3EBA1A-F291-9FF8-CB70-37A3C5C81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08050"/>
            <a:ext cx="80660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Συναθροιστικές συναρτήσεις</a:t>
            </a:r>
            <a:r>
              <a:rPr lang="en-US" altLang="el-GR" sz="2400"/>
              <a:t> </a:t>
            </a:r>
            <a:r>
              <a:rPr lang="el-GR" altLang="el-GR" sz="2400"/>
              <a:t>πάνω σε </a:t>
            </a:r>
            <a:r>
              <a:rPr lang="en-US" altLang="el-GR" sz="2400"/>
              <a:t>attribute </a:t>
            </a:r>
            <a:r>
              <a:rPr lang="el-GR" altLang="el-GR" sz="2400"/>
              <a:t>Α μιας σχέσης </a:t>
            </a:r>
            <a:r>
              <a:rPr lang="en-US" altLang="el-GR" sz="2400"/>
              <a:t>R</a:t>
            </a:r>
            <a:endParaRPr lang="el-GR" altLang="el-GR" sz="24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400" b="1"/>
              <a:t>	</a:t>
            </a:r>
            <a:r>
              <a:rPr lang="en-US" altLang="el-GR" sz="2400" b="1"/>
              <a:t>sum</a:t>
            </a:r>
            <a:r>
              <a:rPr lang="en-US" altLang="el-GR" sz="2400" b="1" baseline="-25000"/>
              <a:t>A</a:t>
            </a:r>
            <a:r>
              <a:rPr lang="en-US" altLang="el-GR" sz="2400" b="1"/>
              <a:t>(R), avg</a:t>
            </a:r>
            <a:r>
              <a:rPr lang="en-US" altLang="el-GR" sz="2400" b="1" baseline="-25000"/>
              <a:t>A</a:t>
            </a:r>
            <a:r>
              <a:rPr lang="en-US" altLang="el-GR" sz="2400" b="1"/>
              <a:t>(R), max</a:t>
            </a:r>
            <a:r>
              <a:rPr lang="en-US" altLang="el-GR" sz="2400" b="1" baseline="-25000"/>
              <a:t>A</a:t>
            </a:r>
            <a:r>
              <a:rPr lang="en-US" altLang="el-GR" sz="2400" b="1"/>
              <a:t>(R), min</a:t>
            </a:r>
            <a:r>
              <a:rPr lang="en-US" altLang="el-GR" sz="2400" b="1" baseline="-25000"/>
              <a:t>A</a:t>
            </a:r>
            <a:r>
              <a:rPr lang="en-US" altLang="el-GR" sz="2400" b="1"/>
              <a:t>(R), count</a:t>
            </a:r>
            <a:r>
              <a:rPr lang="en-US" altLang="el-GR" sz="2400" b="1" baseline="-25000"/>
              <a:t>A</a:t>
            </a:r>
            <a:r>
              <a:rPr lang="en-US" altLang="el-GR" sz="2400" b="1"/>
              <a:t>(R)</a:t>
            </a:r>
            <a:endParaRPr lang="el-GR" altLang="el-GR" sz="2400" b="1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400" b="1"/>
              <a:t>	</a:t>
            </a:r>
            <a:r>
              <a:rPr lang="el-GR" altLang="el-GR" sz="2400"/>
              <a:t>Πολύ χρήσιμο συχνά και το</a:t>
            </a:r>
            <a:r>
              <a:rPr lang="el-GR" altLang="el-GR" sz="2400" b="1"/>
              <a:t> </a:t>
            </a:r>
            <a:r>
              <a:rPr lang="en-US" altLang="el-GR" sz="2400" b="1"/>
              <a:t>count</a:t>
            </a:r>
            <a:r>
              <a:rPr lang="el-GR" altLang="el-GR" sz="2400" b="1"/>
              <a:t>-</a:t>
            </a:r>
            <a:r>
              <a:rPr lang="en-US" altLang="el-GR" sz="2400" b="1"/>
              <a:t>distinct</a:t>
            </a:r>
            <a:r>
              <a:rPr lang="en-US" altLang="el-GR" sz="2400" b="1" baseline="-25000"/>
              <a:t>A</a:t>
            </a:r>
            <a:r>
              <a:rPr lang="en-US" altLang="el-GR" sz="2400" b="1"/>
              <a:t>(R)</a:t>
            </a:r>
            <a:endParaRPr lang="el-GR" altLang="el-GR" sz="2400" b="1"/>
          </a:p>
          <a:p>
            <a:pPr>
              <a:lnSpc>
                <a:spcPct val="90000"/>
              </a:lnSpc>
            </a:pPr>
            <a:endParaRPr lang="en-US" altLang="el-GR" sz="2400" b="1"/>
          </a:p>
          <a:p>
            <a:pPr>
              <a:lnSpc>
                <a:spcPct val="90000"/>
              </a:lnSpc>
            </a:pPr>
            <a:r>
              <a:rPr lang="el-GR" altLang="el-GR" sz="2400"/>
              <a:t>Συνάθροιση με ομαδοποίηση</a:t>
            </a:r>
            <a:r>
              <a:rPr lang="en-US" altLang="el-GR" sz="2400"/>
              <a:t>: </a:t>
            </a:r>
            <a:r>
              <a:rPr lang="el-GR" altLang="el-GR" sz="2400"/>
              <a:t>Έστω </a:t>
            </a:r>
            <a:r>
              <a:rPr lang="en-US" altLang="el-GR" sz="2400"/>
              <a:t>Fi </a:t>
            </a:r>
            <a:r>
              <a:rPr lang="el-GR" altLang="el-GR" sz="2400"/>
              <a:t>κάποια από τις παραπάνω συναθροιστικές συναρτήσεις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 b="1"/>
              <a:t>	</a:t>
            </a:r>
            <a:r>
              <a:rPr lang="en-US" altLang="el-GR" sz="2800" b="1" baseline="-25000"/>
              <a:t>G1,G2,…,Gn</a:t>
            </a:r>
            <a:r>
              <a:rPr lang="en-US" altLang="el-GR" sz="2800" b="1"/>
              <a:t>G</a:t>
            </a:r>
            <a:r>
              <a:rPr lang="en-US" altLang="el-GR" sz="2800" b="1" baseline="-25000"/>
              <a:t>F1 A1, F2 A2, …, Fm Am</a:t>
            </a:r>
            <a:r>
              <a:rPr lang="en-US" altLang="el-GR" sz="2800" b="1"/>
              <a:t> (R)     </a:t>
            </a:r>
            <a:r>
              <a:rPr lang="el-GR" altLang="el-GR" sz="2800" b="1"/>
              <a:t>ή</a:t>
            </a:r>
            <a:endParaRPr lang="en-US" altLang="el-GR" sz="2800" b="1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/>
              <a:t> </a:t>
            </a:r>
            <a:r>
              <a:rPr lang="el-GR" altLang="el-GR" sz="2800"/>
              <a:t>	</a:t>
            </a:r>
            <a:r>
              <a:rPr lang="en-US" altLang="el-GR" sz="2800" b="1" baseline="-25000"/>
              <a:t>G1,G2,…,Gn</a:t>
            </a:r>
            <a:r>
              <a:rPr lang="en-US" altLang="el-GR" sz="2800" b="1"/>
              <a:t>G</a:t>
            </a:r>
            <a:r>
              <a:rPr lang="en-US" altLang="el-GR" sz="2800" b="1" baseline="-25000"/>
              <a:t>F1</a:t>
            </a:r>
            <a:r>
              <a:rPr lang="el-GR" altLang="el-GR" sz="2800" b="1" baseline="-25000"/>
              <a:t>(</a:t>
            </a:r>
            <a:r>
              <a:rPr lang="en-US" altLang="el-GR" sz="2800" b="1" baseline="-25000"/>
              <a:t>A1</a:t>
            </a:r>
            <a:r>
              <a:rPr lang="el-GR" altLang="el-GR" sz="2800" b="1" baseline="-25000"/>
              <a:t>)</a:t>
            </a:r>
            <a:r>
              <a:rPr lang="en-US" altLang="el-GR" sz="2800" b="1" baseline="-25000"/>
              <a:t>, F2</a:t>
            </a:r>
            <a:r>
              <a:rPr lang="el-GR" altLang="el-GR" sz="2800" b="1" baseline="-25000"/>
              <a:t>(</a:t>
            </a:r>
            <a:r>
              <a:rPr lang="en-US" altLang="el-GR" sz="2800" b="1" baseline="-25000"/>
              <a:t>A2</a:t>
            </a:r>
            <a:r>
              <a:rPr lang="el-GR" altLang="el-GR" sz="2800" b="1" baseline="-25000"/>
              <a:t>)</a:t>
            </a:r>
            <a:r>
              <a:rPr lang="en-US" altLang="el-GR" sz="2800" b="1" baseline="-25000"/>
              <a:t>, …, Fm</a:t>
            </a:r>
            <a:r>
              <a:rPr lang="el-GR" altLang="el-GR" sz="2800" b="1" baseline="-25000"/>
              <a:t>(</a:t>
            </a:r>
            <a:r>
              <a:rPr lang="en-US" altLang="el-GR" sz="2800" b="1" baseline="-25000"/>
              <a:t>Am</a:t>
            </a:r>
            <a:r>
              <a:rPr lang="el-GR" altLang="el-GR" sz="2800" b="1" baseline="-25000"/>
              <a:t>)</a:t>
            </a:r>
            <a:r>
              <a:rPr lang="en-US" altLang="el-GR" sz="2800" b="1"/>
              <a:t> (R) </a:t>
            </a:r>
            <a:r>
              <a:rPr lang="el-GR" altLang="el-GR" sz="2800" b="1"/>
              <a:t> ή</a:t>
            </a: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/>
              <a:t>	</a:t>
            </a:r>
            <a:r>
              <a:rPr lang="en-US" altLang="el-GR" sz="2800" b="1" baseline="-25000"/>
              <a:t>G1,G2,…,Gn</a:t>
            </a:r>
            <a:r>
              <a:rPr lang="en-US" altLang="el-GR" sz="2800" b="1"/>
              <a:t>G</a:t>
            </a:r>
            <a:r>
              <a:rPr lang="en-US" altLang="el-GR" sz="2800" b="1" baseline="-25000"/>
              <a:t>F1</a:t>
            </a:r>
            <a:r>
              <a:rPr lang="el-GR" altLang="el-GR" sz="2800" b="1" baseline="-25000"/>
              <a:t>(</a:t>
            </a:r>
            <a:r>
              <a:rPr lang="en-US" altLang="el-GR" sz="2800" b="1" baseline="-25000"/>
              <a:t>A1</a:t>
            </a:r>
            <a:r>
              <a:rPr lang="el-GR" altLang="el-GR" sz="2800" b="1" baseline="-25000"/>
              <a:t>) </a:t>
            </a:r>
            <a:r>
              <a:rPr lang="en-US" altLang="el-GR" sz="2800" b="1" baseline="-25000"/>
              <a:t>as Y1, F2</a:t>
            </a:r>
            <a:r>
              <a:rPr lang="el-GR" altLang="el-GR" sz="2800" b="1" baseline="-25000"/>
              <a:t>(</a:t>
            </a:r>
            <a:r>
              <a:rPr lang="en-US" altLang="el-GR" sz="2800" b="1" baseline="-25000"/>
              <a:t>A2</a:t>
            </a:r>
            <a:r>
              <a:rPr lang="el-GR" altLang="el-GR" sz="2800" b="1" baseline="-25000"/>
              <a:t>)</a:t>
            </a:r>
            <a:r>
              <a:rPr lang="en-US" altLang="el-GR" sz="2800" b="1" baseline="-25000"/>
              <a:t> as Y2, …, Fm</a:t>
            </a:r>
            <a:r>
              <a:rPr lang="el-GR" altLang="el-GR" sz="2800" b="1" baseline="-25000"/>
              <a:t>(</a:t>
            </a:r>
            <a:r>
              <a:rPr lang="en-US" altLang="el-GR" sz="2800" b="1" baseline="-25000"/>
              <a:t>Am</a:t>
            </a:r>
            <a:r>
              <a:rPr lang="el-GR" altLang="el-GR" sz="2800" b="1" baseline="-25000"/>
              <a:t>)</a:t>
            </a:r>
            <a:r>
              <a:rPr lang="en-US" altLang="el-GR" sz="2800" b="1" baseline="-25000"/>
              <a:t> as Ym</a:t>
            </a:r>
            <a:r>
              <a:rPr lang="en-US" altLang="el-GR" sz="2800" b="1"/>
              <a:t> (R) </a:t>
            </a:r>
            <a:endParaRPr lang="en-US" altLang="el-GR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l-GR" altLang="el-GR" sz="2800" b="1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800">
                <a:solidFill>
                  <a:srgbClr val="FFFF00"/>
                </a:solidFill>
              </a:rPr>
              <a:t>	</a:t>
            </a:r>
            <a:r>
              <a:rPr lang="el-GR" altLang="el-GR" sz="2400">
                <a:solidFill>
                  <a:srgbClr val="FFFF00"/>
                </a:solidFill>
              </a:rPr>
              <a:t>Για κάθε συνδυασμό τιμών των </a:t>
            </a:r>
            <a:r>
              <a:rPr lang="en-US" altLang="el-GR" sz="2400">
                <a:solidFill>
                  <a:srgbClr val="FFFF00"/>
                </a:solidFill>
              </a:rPr>
              <a:t>G1,G2,…,Gn</a:t>
            </a:r>
            <a:r>
              <a:rPr lang="el-GR" altLang="el-GR" sz="2400">
                <a:solidFill>
                  <a:srgbClr val="FFFF00"/>
                </a:solidFill>
              </a:rPr>
              <a:t> υπολόγισε τις συναθροιστικές συναρτήσεις </a:t>
            </a:r>
            <a:r>
              <a:rPr lang="en-US" altLang="el-GR" sz="2400">
                <a:solidFill>
                  <a:srgbClr val="FFFF00"/>
                </a:solidFill>
              </a:rPr>
              <a:t> F1, …, Fm</a:t>
            </a:r>
            <a:endParaRPr lang="el-GR" altLang="el-GR" sz="24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83FC8A5-0D21-386C-D8B0-06A0D3B107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44450"/>
            <a:ext cx="8858250" cy="452438"/>
          </a:xfrm>
        </p:spPr>
        <p:txBody>
          <a:bodyPr/>
          <a:lstStyle/>
          <a:p>
            <a:br>
              <a:rPr lang="en-US" altLang="el-GR">
                <a:cs typeface="Times New Roman" panose="02020603050405020304" pitchFamily="18" charset="0"/>
              </a:rPr>
            </a:br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Παραδείγματα </a:t>
            </a: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Aggregate Functions</a:t>
            </a:r>
          </a:p>
        </p:txBody>
      </p:sp>
      <p:pic>
        <p:nvPicPr>
          <p:cNvPr id="30723" name="Picture 2">
            <a:extLst>
              <a:ext uri="{FF2B5EF4-FFF2-40B4-BE49-F238E27FC236}">
                <a16:creationId xmlns:a16="http://schemas.microsoft.com/office/drawing/2014/main" id="{621C0117-B725-265A-09AE-F6FBCF98E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" t="1566" r="45998" b="2235"/>
          <a:stretch>
            <a:fillRect/>
          </a:stretch>
        </p:blipFill>
        <p:spPr bwMode="auto">
          <a:xfrm>
            <a:off x="323850" y="2060575"/>
            <a:ext cx="3457575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2">
            <a:extLst>
              <a:ext uri="{FF2B5EF4-FFF2-40B4-BE49-F238E27FC236}">
                <a16:creationId xmlns:a16="http://schemas.microsoft.com/office/drawing/2014/main" id="{0AED9E9C-E4D0-E6FC-5FEC-104E527FE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78" t="16772" r="1663" b="13419"/>
          <a:stretch>
            <a:fillRect/>
          </a:stretch>
        </p:blipFill>
        <p:spPr bwMode="auto">
          <a:xfrm>
            <a:off x="6300788" y="4292600"/>
            <a:ext cx="20161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Box 6">
            <a:extLst>
              <a:ext uri="{FF2B5EF4-FFF2-40B4-BE49-F238E27FC236}">
                <a16:creationId xmlns:a16="http://schemas.microsoft.com/office/drawing/2014/main" id="{436AA3C0-586D-2A3C-3692-7EA02D060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5084763"/>
            <a:ext cx="4392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800" baseline="-25000"/>
              <a:t>dept_name</a:t>
            </a:r>
            <a:r>
              <a:rPr lang="en-US" altLang="el-GR" sz="2800"/>
              <a:t>G</a:t>
            </a:r>
            <a:r>
              <a:rPr lang="en-US" altLang="el-GR" sz="2800" baseline="-25000"/>
              <a:t>avg(salary)</a:t>
            </a:r>
            <a:r>
              <a:rPr lang="en-US" altLang="el-GR" sz="2800"/>
              <a:t> (instructor)</a:t>
            </a:r>
            <a:endParaRPr lang="el-GR" altLang="el-GR" sz="2800"/>
          </a:p>
        </p:txBody>
      </p:sp>
      <p:sp>
        <p:nvSpPr>
          <p:cNvPr id="30726" name="TextBox 7">
            <a:extLst>
              <a:ext uri="{FF2B5EF4-FFF2-40B4-BE49-F238E27FC236}">
                <a16:creationId xmlns:a16="http://schemas.microsoft.com/office/drawing/2014/main" id="{FC09C434-03E3-AE8C-737A-06B6D39B9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52513"/>
            <a:ext cx="7092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800"/>
              <a:t>G</a:t>
            </a:r>
            <a:r>
              <a:rPr lang="en-US" altLang="el-GR" sz="2800" baseline="-25000"/>
              <a:t>avg(salary)</a:t>
            </a:r>
            <a:r>
              <a:rPr lang="en-US" altLang="el-GR" sz="2800"/>
              <a:t> (instructor) </a:t>
            </a:r>
            <a:r>
              <a:rPr lang="en-US" altLang="el-GR" sz="2800">
                <a:ea typeface="Cambria Math" panose="02040503050406030204" pitchFamily="18" charset="0"/>
                <a:cs typeface="Cambria Math" panose="02040503050406030204" pitchFamily="18" charset="0"/>
              </a:rPr>
              <a:t>≡</a:t>
            </a:r>
            <a:r>
              <a:rPr lang="en-US" altLang="el-GR" sz="2800"/>
              <a:t> avg</a:t>
            </a:r>
            <a:r>
              <a:rPr lang="en-US" altLang="el-GR" sz="2800" baseline="-25000"/>
              <a:t>salary</a:t>
            </a:r>
            <a:r>
              <a:rPr lang="en-US" altLang="el-GR" sz="2800"/>
              <a:t>(instructor)</a:t>
            </a:r>
            <a:endParaRPr lang="el-GR" altLang="el-GR" sz="2800"/>
          </a:p>
        </p:txBody>
      </p:sp>
      <p:pic>
        <p:nvPicPr>
          <p:cNvPr id="30727" name="Picture 2">
            <a:extLst>
              <a:ext uri="{FF2B5EF4-FFF2-40B4-BE49-F238E27FC236}">
                <a16:creationId xmlns:a16="http://schemas.microsoft.com/office/drawing/2014/main" id="{3D757B33-9241-DE17-567F-76A95F75A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53" t="16772" r="1663" b="63737"/>
          <a:stretch>
            <a:fillRect/>
          </a:stretch>
        </p:blipFill>
        <p:spPr bwMode="auto">
          <a:xfrm>
            <a:off x="6875463" y="1628775"/>
            <a:ext cx="773112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TextBox 10">
            <a:extLst>
              <a:ext uri="{FF2B5EF4-FFF2-40B4-BE49-F238E27FC236}">
                <a16:creationId xmlns:a16="http://schemas.microsoft.com/office/drawing/2014/main" id="{6FE55142-1AC3-2FA5-245E-832D807BE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628775"/>
            <a:ext cx="22240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800"/>
              <a:t>instructor</a:t>
            </a:r>
            <a:endParaRPr lang="el-GR" altLang="el-GR" sz="2800"/>
          </a:p>
        </p:txBody>
      </p:sp>
      <p:sp>
        <p:nvSpPr>
          <p:cNvPr id="30729" name="TextBox 11">
            <a:extLst>
              <a:ext uri="{FF2B5EF4-FFF2-40B4-BE49-F238E27FC236}">
                <a16:creationId xmlns:a16="http://schemas.microsoft.com/office/drawing/2014/main" id="{42C10D7C-C191-2D91-5A07-D5CD2E247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1935163"/>
            <a:ext cx="757237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1600">
                <a:solidFill>
                  <a:schemeClr val="tx1"/>
                </a:solidFill>
              </a:rPr>
              <a:t>74833</a:t>
            </a:r>
            <a:endParaRPr lang="el-GR" altLang="el-GR" sz="1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3C5F5CE-5685-2096-FC0B-0E1C6C642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15888"/>
            <a:ext cx="8858250" cy="649287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Σχεσιακή Άλγεβρα σε </a:t>
            </a: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Bags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CC59206-3268-A046-5AAE-DEDD96BBC3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08050"/>
            <a:ext cx="8066088" cy="525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altLang="el-GR" sz="2800"/>
              <a:t>Επιτρέπει διπλότυπα – Πχ, </a:t>
            </a:r>
            <a:r>
              <a:rPr lang="en-US" altLang="el-GR" sz="2800"/>
              <a:t>{1,2,1,1,3} </a:t>
            </a:r>
            <a:r>
              <a:rPr lang="el-GR" altLang="el-GR" sz="2800"/>
              <a:t>είναι ένα </a:t>
            </a:r>
            <a:r>
              <a:rPr lang="en-US" altLang="el-GR" sz="2800"/>
              <a:t>bag</a:t>
            </a:r>
          </a:p>
          <a:p>
            <a:pPr>
              <a:lnSpc>
                <a:spcPct val="90000"/>
              </a:lnSpc>
              <a:defRPr/>
            </a:pPr>
            <a:endParaRPr lang="el-GR" altLang="el-GR" sz="2800"/>
          </a:p>
          <a:p>
            <a:pPr>
              <a:lnSpc>
                <a:spcPct val="90000"/>
              </a:lnSpc>
              <a:defRPr/>
            </a:pPr>
            <a:r>
              <a:rPr lang="el-GR" altLang="el-GR" sz="2800"/>
              <a:t>Οι περισσότεροι τελεστές δουλεύουν</a:t>
            </a:r>
            <a:endParaRPr lang="en-US" altLang="el-GR" sz="2800"/>
          </a:p>
          <a:p>
            <a:pPr lvl="1">
              <a:lnSpc>
                <a:spcPct val="90000"/>
              </a:lnSpc>
              <a:defRPr/>
            </a:pPr>
            <a:r>
              <a:rPr lang="el-GR" altLang="el-GR" sz="2400"/>
              <a:t>σ,ρ </a:t>
            </a:r>
            <a:r>
              <a:rPr lang="en-US" altLang="el-GR" sz="2400"/>
              <a:t>  </a:t>
            </a:r>
            <a:r>
              <a:rPr lang="el-GR" altLang="el-GR" sz="2400"/>
              <a:t>δεν επηρεάζονται</a:t>
            </a:r>
          </a:p>
          <a:p>
            <a:pPr lvl="1">
              <a:lnSpc>
                <a:spcPct val="90000"/>
              </a:lnSpc>
              <a:defRPr/>
            </a:pPr>
            <a:r>
              <a:rPr lang="el-GR" altLang="el-GR" sz="2400"/>
              <a:t>π      δεν αφαιρεί διπλότυπα</a:t>
            </a:r>
          </a:p>
          <a:p>
            <a:pPr lvl="1">
              <a:lnSpc>
                <a:spcPct val="90000"/>
              </a:lnSpc>
              <a:defRPr/>
            </a:pPr>
            <a:r>
              <a:rPr lang="el-GR" altLang="el-GR" sz="2400"/>
              <a:t>Όλοι οι τελεστές συνόλων θέλουν αλλαγές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l-GR" sz="1800"/>
              <a:t>{1, 1, 2, 3} </a:t>
            </a:r>
            <a:r>
              <a:rPr lang="el-GR" sz="1800">
                <a:cs typeface="Times New Roman" pitchFamily="18" charset="0"/>
                <a:sym typeface="Symbol"/>
              </a:rPr>
              <a:t></a:t>
            </a:r>
            <a:r>
              <a:rPr lang="en-US" altLang="el-GR" sz="1800"/>
              <a:t> {2, 2, 3, 4} = {1, 1, 2, 3, 2, 2, 3, 4}</a:t>
            </a:r>
            <a:endParaRPr lang="el-GR" altLang="el-GR" sz="1800"/>
          </a:p>
          <a:p>
            <a:pPr lvl="2">
              <a:lnSpc>
                <a:spcPct val="90000"/>
              </a:lnSpc>
              <a:defRPr/>
            </a:pPr>
            <a:r>
              <a:rPr lang="en-US" altLang="el-GR" sz="1800"/>
              <a:t>{1, 1, 2, 3} ∩ {2, 2, 3, 4} = {2, 3}</a:t>
            </a:r>
            <a:endParaRPr lang="el-GR" altLang="el-GR" sz="1800"/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1800"/>
              <a:t>    Εξήγηση: Το κάθε στοιχείο εμφανίζεται με το </a:t>
            </a:r>
            <a:r>
              <a:rPr lang="en-US" altLang="el-GR" sz="1800"/>
              <a:t>min </a:t>
            </a:r>
            <a:r>
              <a:rPr lang="el-GR" altLang="el-GR" sz="1800"/>
              <a:t>των εμφανίσεών του 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1800"/>
              <a:t>    στα 2 σετ όπου εφαρμόζουμε την τομή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l-GR" sz="1800"/>
              <a:t>{1, 1, 2, 3} – {1, 2, 3, 4} = {1}</a:t>
            </a:r>
            <a:endParaRPr lang="el-GR" altLang="el-GR" sz="1800"/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1800"/>
              <a:t>    Εξήγηση: Για κάθε στοιχείο του πρώτου σετ, αφαιρούμε τον αριθμό 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1800"/>
              <a:t>    εμφανίσεών του στο 2ο σετ</a:t>
            </a:r>
            <a:endParaRPr lang="en-US" altLang="el-GR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7AC069D-F964-A574-4596-3D867E1FF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6988"/>
            <a:ext cx="7772400" cy="1143001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Όνομα Σχέσης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5FFA30-27C1-6CF4-8C51-062343C17D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81075"/>
            <a:ext cx="7772400" cy="27527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sz="2800" dirty="0"/>
              <a:t>Το όνομα μίας σχέσης επιστρέφει ένα αντίγραφο της σχέσης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endParaRPr lang="el-GR" sz="2800" dirty="0"/>
          </a:p>
          <a:p>
            <a:pPr algn="ctr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800" dirty="0"/>
              <a:t>Student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B8F99F-CE14-09EC-1954-E0B7C5D8DB75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AFE462-FABB-1AC5-C6D1-D583C2123DF0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9CD997D-CD74-C611-882E-8DB9B58631B4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00" name="TextBox 6">
            <a:extLst>
              <a:ext uri="{FF2B5EF4-FFF2-40B4-BE49-F238E27FC236}">
                <a16:creationId xmlns:a16="http://schemas.microsoft.com/office/drawing/2014/main" id="{B2878C70-E881-4CC3-9DD5-047A93EDD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5201" name="TextBox 7">
            <a:extLst>
              <a:ext uri="{FF2B5EF4-FFF2-40B4-BE49-F238E27FC236}">
                <a16:creationId xmlns:a16="http://schemas.microsoft.com/office/drawing/2014/main" id="{E21BABCB-3C67-0A7A-83D8-ECB115D23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5202" name="TextBox 8">
            <a:extLst>
              <a:ext uri="{FF2B5EF4-FFF2-40B4-BE49-F238E27FC236}">
                <a16:creationId xmlns:a16="http://schemas.microsoft.com/office/drawing/2014/main" id="{C5F3D30D-B920-1761-0028-360904B1A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BED3AC0-2BD9-3112-26B1-688BBE2EB5B6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990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2 -0.10648 L 0.3092 -0.4398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7B82DA7-82D0-BDCC-0886-38A67D1DE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15888"/>
            <a:ext cx="8858250" cy="649287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Άλλα Σύμβολα</a:t>
            </a:r>
            <a:endParaRPr lang="en-US" altLang="el-GR" b="1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8702493-3A8F-E665-8C3D-701283DEDF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81987" cy="525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altLang="el-GR" sz="2800"/>
              <a:t>Ομαδοποίηση: </a:t>
            </a:r>
            <a:r>
              <a:rPr lang="en-US" altLang="el-GR">
                <a:solidFill>
                  <a:srgbClr val="FFFF00"/>
                </a:solidFill>
              </a:rPr>
              <a:t>G</a:t>
            </a:r>
            <a:r>
              <a:rPr lang="en-US" altLang="el-GR" sz="2800"/>
              <a:t> </a:t>
            </a:r>
            <a:r>
              <a:rPr lang="el-GR" altLang="el-GR" sz="2800"/>
              <a:t>, </a:t>
            </a:r>
            <a:r>
              <a:rPr lang="el-GR" altLang="el-GR">
                <a:solidFill>
                  <a:srgbClr val="FFFF00"/>
                </a:solidFill>
              </a:rPr>
              <a:t>Γ</a:t>
            </a:r>
            <a:r>
              <a:rPr lang="el-GR" altLang="el-GR" sz="2800"/>
              <a:t> , </a:t>
            </a:r>
            <a:r>
              <a:rPr lang="el-GR" altLang="el-GR">
                <a:solidFill>
                  <a:srgbClr val="FFFF00"/>
                </a:solidFill>
              </a:rPr>
              <a:t>γ</a:t>
            </a:r>
            <a:endParaRPr lang="el-GR" altLang="el-GR" sz="2800">
              <a:solidFill>
                <a:srgbClr val="FFFF00"/>
              </a:solidFill>
            </a:endParaRP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2800"/>
              <a:t>    Διάφοροι συμβολισμοί</a:t>
            </a:r>
          </a:p>
          <a:p>
            <a:pPr>
              <a:lnSpc>
                <a:spcPct val="90000"/>
              </a:lnSpc>
              <a:defRPr/>
            </a:pPr>
            <a:endParaRPr lang="el-GR" altLang="el-GR" sz="2800"/>
          </a:p>
          <a:p>
            <a:pPr>
              <a:lnSpc>
                <a:spcPct val="90000"/>
              </a:lnSpc>
              <a:defRPr/>
            </a:pPr>
            <a:r>
              <a:rPr lang="el-GR" altLang="el-GR" sz="2800"/>
              <a:t>Αφαίρεση διπλότυπων</a:t>
            </a:r>
            <a:r>
              <a:rPr lang="en-US" altLang="el-GR" sz="2800"/>
              <a:t>: </a:t>
            </a:r>
            <a:r>
              <a:rPr lang="el-GR" altLang="el-GR">
                <a:solidFill>
                  <a:srgbClr val="FFFF00"/>
                </a:solidFill>
              </a:rPr>
              <a:t>δ</a:t>
            </a:r>
            <a:r>
              <a:rPr lang="el-GR" altLang="el-GR" sz="2800"/>
              <a:t> (</a:t>
            </a:r>
            <a:r>
              <a:rPr lang="el-GR" altLang="el-GR" sz="2800" b="1" u="sng"/>
              <a:t>σε άλγεβρα πάνω σε </a:t>
            </a:r>
            <a:r>
              <a:rPr lang="en-US" altLang="el-GR" sz="2800" b="1" u="sng"/>
              <a:t>bags</a:t>
            </a:r>
            <a:r>
              <a:rPr lang="en-US" altLang="el-GR" sz="2800"/>
              <a:t>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2800"/>
              <a:t>    π</a:t>
            </a:r>
            <a:r>
              <a:rPr lang="en-US" altLang="el-GR" sz="2800" baseline="-25000"/>
              <a:t>sID</a:t>
            </a:r>
            <a:r>
              <a:rPr lang="el-GR" altLang="el-GR" sz="2800"/>
              <a:t> (</a:t>
            </a:r>
            <a:r>
              <a:rPr lang="en-US" altLang="el-GR" sz="2800"/>
              <a:t>Apply)</a:t>
            </a:r>
            <a:r>
              <a:rPr lang="el-GR" altLang="el-GR" sz="2800"/>
              <a:t>		περιέχει διπλότυπα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altLang="el-GR" sz="2800"/>
              <a:t>    δ( π</a:t>
            </a:r>
            <a:r>
              <a:rPr lang="en-US" altLang="el-GR" sz="2800" baseline="-25000"/>
              <a:t>sID</a:t>
            </a:r>
            <a:r>
              <a:rPr lang="el-GR" altLang="el-GR" sz="2800"/>
              <a:t> (</a:t>
            </a:r>
            <a:r>
              <a:rPr lang="en-US" altLang="el-GR" sz="2800"/>
              <a:t>Apply) </a:t>
            </a:r>
            <a:r>
              <a:rPr lang="el-GR" altLang="el-GR" sz="2800"/>
              <a:t>)		δεν περιέχει διπλότυπα</a:t>
            </a:r>
            <a:endParaRPr lang="en-US" altLang="el-GR" sz="2800"/>
          </a:p>
          <a:p>
            <a:pPr>
              <a:lnSpc>
                <a:spcPct val="90000"/>
              </a:lnSpc>
              <a:defRPr/>
            </a:pPr>
            <a:endParaRPr lang="el-GR" altLang="el-GR" sz="2800"/>
          </a:p>
          <a:p>
            <a:pPr>
              <a:lnSpc>
                <a:spcPct val="90000"/>
              </a:lnSpc>
              <a:defRPr/>
            </a:pPr>
            <a:r>
              <a:rPr lang="el-GR" altLang="el-GR" sz="2800"/>
              <a:t>Ταξινόμηση: </a:t>
            </a:r>
            <a:r>
              <a:rPr lang="el-GR" altLang="el-GR">
                <a:solidFill>
                  <a:srgbClr val="FFFF00"/>
                </a:solidFill>
              </a:rPr>
              <a:t>τ</a:t>
            </a:r>
            <a:endParaRPr lang="el-GR" altLang="el-GR" sz="2400">
              <a:solidFill>
                <a:srgbClr val="FFFF00"/>
              </a:solidFill>
            </a:endParaRPr>
          </a:p>
          <a:p>
            <a:pPr marL="457200" lvl="1" indent="0">
              <a:lnSpc>
                <a:spcPct val="90000"/>
              </a:lnSpc>
              <a:buFontTx/>
              <a:buNone/>
              <a:defRPr/>
            </a:pPr>
            <a:r>
              <a:rPr lang="el-GR" altLang="el-GR"/>
              <a:t>τ</a:t>
            </a:r>
            <a:r>
              <a:rPr lang="en-US" altLang="el-GR" sz="2400" baseline="-25000"/>
              <a:t>sID</a:t>
            </a:r>
            <a:r>
              <a:rPr lang="el-GR" altLang="el-GR" sz="2400"/>
              <a:t> (</a:t>
            </a:r>
            <a:r>
              <a:rPr lang="en-US" altLang="el-GR" sz="2400"/>
              <a:t>Apply)</a:t>
            </a:r>
            <a:r>
              <a:rPr lang="el-GR" altLang="el-GR" sz="2400"/>
              <a:t>	</a:t>
            </a:r>
          </a:p>
          <a:p>
            <a:pPr marL="457200" lvl="1" indent="0">
              <a:lnSpc>
                <a:spcPct val="90000"/>
              </a:lnSpc>
              <a:buFontTx/>
              <a:buNone/>
              <a:defRPr/>
            </a:pPr>
            <a:r>
              <a:rPr lang="el-GR" altLang="el-GR" sz="2400"/>
              <a:t>ταξινόμηση του </a:t>
            </a:r>
            <a:r>
              <a:rPr lang="en-US" altLang="el-GR" sz="2400"/>
              <a:t>Apply</a:t>
            </a:r>
            <a:r>
              <a:rPr lang="el-GR" altLang="el-GR" sz="2400"/>
              <a:t> κατά </a:t>
            </a:r>
            <a:r>
              <a:rPr lang="en-US" altLang="el-GR" sz="2400"/>
              <a:t>sID, </a:t>
            </a:r>
            <a:r>
              <a:rPr lang="el-GR" altLang="el-GR" sz="2400"/>
              <a:t>αύξουσα σειρά</a:t>
            </a:r>
          </a:p>
          <a:p>
            <a:pPr marL="457200" lvl="1" indent="0">
              <a:lnSpc>
                <a:spcPct val="90000"/>
              </a:lnSpc>
              <a:buFontTx/>
              <a:buNone/>
              <a:defRPr/>
            </a:pPr>
            <a:r>
              <a:rPr lang="el-GR" altLang="el-GR"/>
              <a:t>τ</a:t>
            </a:r>
            <a:r>
              <a:rPr lang="el-GR" altLang="el-GR" sz="2400" baseline="-25000"/>
              <a:t>-</a:t>
            </a:r>
            <a:r>
              <a:rPr lang="en-US" altLang="el-GR" sz="2400" baseline="-25000"/>
              <a:t>sID</a:t>
            </a:r>
            <a:r>
              <a:rPr lang="el-GR" altLang="el-GR" sz="2400"/>
              <a:t> (</a:t>
            </a:r>
            <a:r>
              <a:rPr lang="en-US" altLang="el-GR" sz="2400"/>
              <a:t>Apply)</a:t>
            </a:r>
            <a:r>
              <a:rPr lang="el-GR" altLang="el-GR" sz="2400"/>
              <a:t>	    (προσέξτε το - )</a:t>
            </a:r>
            <a:endParaRPr lang="en-US" altLang="el-GR" sz="2400"/>
          </a:p>
          <a:p>
            <a:pPr marL="457200" lvl="1" indent="0">
              <a:lnSpc>
                <a:spcPct val="90000"/>
              </a:lnSpc>
              <a:buFontTx/>
              <a:buNone/>
              <a:defRPr/>
            </a:pPr>
            <a:r>
              <a:rPr lang="el-GR" altLang="el-GR" sz="2400"/>
              <a:t>ταξινόμηση του </a:t>
            </a:r>
            <a:r>
              <a:rPr lang="en-US" altLang="el-GR" sz="2400"/>
              <a:t>Apply </a:t>
            </a:r>
            <a:r>
              <a:rPr lang="el-GR" altLang="el-GR" sz="2400"/>
              <a:t>κατά </a:t>
            </a:r>
            <a:r>
              <a:rPr lang="en-US" altLang="el-GR" sz="2400"/>
              <a:t>sID, </a:t>
            </a:r>
            <a:r>
              <a:rPr lang="el-GR" altLang="el-GR" sz="2400"/>
              <a:t>φθίνουσα σειρά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50FAC-9CE1-D055-B8FC-477746C3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1BF8F2DE-50CF-5252-725A-F9527B735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15888"/>
            <a:ext cx="8858250" cy="649287"/>
          </a:xfrm>
        </p:spPr>
        <p:txBody>
          <a:bodyPr/>
          <a:lstStyle/>
          <a:p>
            <a:r>
              <a:rPr lang="el-GR" altLang="el-GR" b="1" dirty="0">
                <a:solidFill>
                  <a:srgbClr val="FFFF00"/>
                </a:solidFill>
                <a:cs typeface="Times New Roman" panose="02020603050405020304" pitchFamily="18" charset="0"/>
              </a:rPr>
              <a:t>Τι δεν Καλύψαμε;</a:t>
            </a:r>
            <a:endParaRPr lang="en-US" altLang="el-GR" b="1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4BFA689-01D5-EDA5-5C0A-B22E25FE53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81987" cy="525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altLang="el-GR" sz="2800" dirty="0"/>
              <a:t>Τα </a:t>
            </a:r>
            <a:r>
              <a:rPr lang="en-US" altLang="el-GR" sz="2800" dirty="0"/>
              <a:t>subqueries </a:t>
            </a:r>
            <a:r>
              <a:rPr lang="el-GR" altLang="el-GR" sz="2800" dirty="0"/>
              <a:t>τα εκτελούν με διάφορους (και διαφορετικούς) τρόπους τα ΣΔΒΔ</a:t>
            </a:r>
          </a:p>
          <a:p>
            <a:pPr>
              <a:lnSpc>
                <a:spcPct val="90000"/>
              </a:lnSpc>
              <a:defRPr/>
            </a:pPr>
            <a:r>
              <a:rPr lang="el-GR" altLang="el-GR" sz="2800" dirty="0"/>
              <a:t>Πολλά </a:t>
            </a:r>
            <a:r>
              <a:rPr lang="en-US" altLang="el-GR" sz="2800" dirty="0"/>
              <a:t>subqueries </a:t>
            </a:r>
            <a:r>
              <a:rPr lang="el-GR" altLang="el-GR" sz="2800" dirty="0"/>
              <a:t>γίνονται </a:t>
            </a:r>
            <a:r>
              <a:rPr lang="en-US" altLang="el-GR" sz="2800" dirty="0"/>
              <a:t>flattened </a:t>
            </a:r>
            <a:r>
              <a:rPr lang="el-GR" altLang="el-GR" sz="2800" dirty="0"/>
              <a:t>και μετατρέπονται σε </a:t>
            </a:r>
            <a:r>
              <a:rPr lang="en-US" altLang="el-GR" sz="2800" dirty="0"/>
              <a:t>joins</a:t>
            </a:r>
            <a:endParaRPr lang="el-GR" altLang="el-GR" sz="2800" dirty="0"/>
          </a:p>
          <a:p>
            <a:pPr>
              <a:lnSpc>
                <a:spcPct val="90000"/>
              </a:lnSpc>
              <a:defRPr/>
            </a:pPr>
            <a:r>
              <a:rPr lang="el-GR" altLang="el-GR" sz="2800" dirty="0"/>
              <a:t>Κάποια εκτελούνται ξεχωριστά, σπάζοντας το πλάνο εκτέλεσης</a:t>
            </a:r>
          </a:p>
          <a:p>
            <a:pPr>
              <a:lnSpc>
                <a:spcPct val="90000"/>
              </a:lnSpc>
              <a:defRPr/>
            </a:pPr>
            <a:r>
              <a:rPr lang="el-GR" altLang="el-GR" sz="2800" dirty="0"/>
              <a:t>Κάποια απαιτούν </a:t>
            </a:r>
            <a:r>
              <a:rPr lang="en-US" altLang="el-GR" sz="2800" dirty="0"/>
              <a:t>nested loops </a:t>
            </a:r>
            <a:r>
              <a:rPr lang="el-GR" altLang="el-GR" sz="2800" dirty="0"/>
              <a:t>για να υπολογιστούν</a:t>
            </a:r>
          </a:p>
          <a:p>
            <a:pPr>
              <a:lnSpc>
                <a:spcPct val="90000"/>
              </a:lnSpc>
              <a:defRPr/>
            </a:pPr>
            <a:endParaRPr lang="el-GR" altLang="el-GR" sz="2800" dirty="0"/>
          </a:p>
          <a:p>
            <a:pPr>
              <a:lnSpc>
                <a:spcPct val="90000"/>
              </a:lnSpc>
              <a:defRPr/>
            </a:pPr>
            <a:r>
              <a:rPr lang="el-GR" altLang="el-GR" sz="2800" dirty="0"/>
              <a:t>Περισσότερα στο μάθημα "Προχωρημένα Θέματα Βάσεων Δεδομένων"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5804602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5478009-FF45-6DFD-8A35-A31FC770D2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333375"/>
            <a:ext cx="8858250" cy="647700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Γενικευμένη Προβολή – </a:t>
            </a:r>
            <a:b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altLang="el-GR" b="1">
                <a:solidFill>
                  <a:srgbClr val="FFFF00"/>
                </a:solidFill>
                <a:cs typeface="Times New Roman" panose="02020603050405020304" pitchFamily="18" charset="0"/>
              </a:rPr>
              <a:t>Generalized Projection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A3907C4-DA9A-CF40-FEF5-FA7EAA92AA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8283575" cy="32400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Εμφανίζεται σε επεκτάσεις της σχεσιακής άλγεβρας</a:t>
            </a:r>
            <a:endParaRPr lang="en-US" altLang="el-GR" sz="2400"/>
          </a:p>
          <a:p>
            <a:pPr>
              <a:lnSpc>
                <a:spcPct val="90000"/>
              </a:lnSpc>
            </a:pPr>
            <a:r>
              <a:rPr lang="el-GR" altLang="el-GR" sz="2400"/>
              <a:t>Ίδιο σύμβολο (</a:t>
            </a:r>
            <a:r>
              <a:rPr lang="el-GR" altLang="el-GR" sz="2800"/>
              <a:t>π</a:t>
            </a:r>
            <a:r>
              <a:rPr lang="el-GR" altLang="el-GR" sz="2400"/>
              <a:t>) με την προβολή</a:t>
            </a:r>
          </a:p>
          <a:p>
            <a:pPr>
              <a:lnSpc>
                <a:spcPct val="90000"/>
              </a:lnSpc>
            </a:pPr>
            <a:r>
              <a:rPr lang="el-GR" altLang="el-GR" sz="2400"/>
              <a:t>Περιέχει πιθανώς αριθμητικές συναρτήσεις στη λίστα των </a:t>
            </a:r>
            <a:r>
              <a:rPr lang="en-US" altLang="el-GR" sz="2400"/>
              <a:t>attributes </a:t>
            </a:r>
            <a:r>
              <a:rPr lang="el-GR" altLang="el-GR" sz="2400"/>
              <a:t>προς προβολή</a:t>
            </a:r>
            <a:endParaRPr lang="en-US" altLang="el-GR" sz="24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el-GR" sz="200"/>
          </a:p>
          <a:p>
            <a:pPr marL="342900" lvl="1" indent="-342900">
              <a:lnSpc>
                <a:spcPct val="90000"/>
              </a:lnSpc>
              <a:buSzPct val="85000"/>
              <a:buFontTx/>
              <a:buNone/>
            </a:pPr>
            <a:r>
              <a:rPr lang="el-GR" altLang="el-GR" sz="4400"/>
              <a:t>π</a:t>
            </a:r>
            <a:r>
              <a:rPr lang="en-US" altLang="el-GR" sz="3600" baseline="-25000"/>
              <a:t>cardNum, (creditLimit – balance) as available </a:t>
            </a:r>
            <a:r>
              <a:rPr lang="el-GR" altLang="el-GR"/>
              <a:t>(</a:t>
            </a:r>
            <a:r>
              <a:rPr lang="en-US" altLang="el-GR"/>
              <a:t>CreditCard)</a:t>
            </a:r>
            <a:endParaRPr lang="en-US" altLang="el-GR" sz="24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l-GR" altLang="el-GR" sz="24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l-GR" altLang="el-GR" sz="2400" b="1"/>
              <a:t>	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0EB7C4-DCEE-F320-82E2-8DA7E722861E}"/>
              </a:ext>
            </a:extLst>
          </p:cNvPr>
          <p:cNvGraphicFramePr>
            <a:graphicFrameLocks noGrp="1"/>
          </p:cNvGraphicFramePr>
          <p:nvPr/>
        </p:nvGraphicFramePr>
        <p:xfrm>
          <a:off x="2195513" y="5257800"/>
          <a:ext cx="4824412" cy="1484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2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6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07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cardNum</a:t>
                      </a:r>
                      <a:endParaRPr lang="el-GR" sz="16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owner</a:t>
                      </a:r>
                      <a:endParaRPr lang="el-GR" sz="16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creditLimit</a:t>
                      </a:r>
                      <a:endParaRPr lang="el-GR" sz="16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balance</a:t>
                      </a:r>
                      <a:endParaRPr lang="el-GR" sz="1600" dirty="0"/>
                    </a:p>
                  </a:txBody>
                  <a:tcPr marL="91438" marR="91438" marT="45749" marB="4574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8" marR="91438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823" name="TextBox 14">
            <a:extLst>
              <a:ext uri="{FF2B5EF4-FFF2-40B4-BE49-F238E27FC236}">
                <a16:creationId xmlns:a16="http://schemas.microsoft.com/office/drawing/2014/main" id="{8D612F74-4570-698F-DB44-9631A29EF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4800600"/>
            <a:ext cx="2232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Credit Card</a:t>
            </a:r>
            <a:endParaRPr lang="el-GR" altLang="el-GR" sz="2400"/>
          </a:p>
        </p:txBody>
      </p:sp>
      <p:cxnSp>
        <p:nvCxnSpPr>
          <p:cNvPr id="33824" name="Straight Arrow Connector 7">
            <a:extLst>
              <a:ext uri="{FF2B5EF4-FFF2-40B4-BE49-F238E27FC236}">
                <a16:creationId xmlns:a16="http://schemas.microsoft.com/office/drawing/2014/main" id="{4DDE1EF4-C783-0518-2E79-6772843198E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067175" y="3716338"/>
            <a:ext cx="1296988" cy="288925"/>
          </a:xfrm>
          <a:prstGeom prst="straightConnector1">
            <a:avLst/>
          </a:prstGeom>
          <a:noFill/>
          <a:ln w="25400" algn="ctr">
            <a:solidFill>
              <a:schemeClr val="bg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5" name="TextBox 8">
            <a:extLst>
              <a:ext uri="{FF2B5EF4-FFF2-40B4-BE49-F238E27FC236}">
                <a16:creationId xmlns:a16="http://schemas.microsoft.com/office/drawing/2014/main" id="{17709E0B-CC45-B10E-D057-CA2C990C6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933825"/>
            <a:ext cx="80645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/>
              <a:t>Αντίστοιχο του </a:t>
            </a:r>
            <a:r>
              <a:rPr lang="en-US" altLang="el-GR" sz="2400"/>
              <a:t>rename </a:t>
            </a:r>
            <a:r>
              <a:rPr lang="el-GR" altLang="el-GR" sz="2400"/>
              <a:t>σε αυτόν τον τελεστή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/>
              <a:t>Προφανώς, μπορείτε να πετύχετε το ίδιο με </a:t>
            </a:r>
            <a:r>
              <a:rPr lang="en-US" altLang="el-GR" sz="2400"/>
              <a:t>rename – </a:t>
            </a:r>
            <a:r>
              <a:rPr lang="el-GR" altLang="el-GR" sz="2400"/>
              <a:t>ΠΩΣ;</a:t>
            </a:r>
            <a:r>
              <a:rPr lang="en-US" altLang="el-GR" sz="2400"/>
              <a:t> </a:t>
            </a:r>
            <a:endParaRPr lang="el-GR" altLang="el-GR"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878F5D3-F492-5D24-95D0-9722033851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Ανάθεση και Χρήσεις</a:t>
            </a:r>
            <a:endParaRPr lang="en-US" altLang="el-GR" b="1">
              <a:solidFill>
                <a:srgbClr val="FFFF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A15179C-27BC-FF20-8362-44E60CF0A64B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F618B6B-4247-DC64-3626-80B0DEC6B4EB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DB1B72C-9E64-9D5C-B939-5DAABBEB5401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895" name="TextBox 13">
            <a:extLst>
              <a:ext uri="{FF2B5EF4-FFF2-40B4-BE49-F238E27FC236}">
                <a16:creationId xmlns:a16="http://schemas.microsoft.com/office/drawing/2014/main" id="{1590209D-C47A-19C2-F250-847A13A95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34896" name="TextBox 14">
            <a:extLst>
              <a:ext uri="{FF2B5EF4-FFF2-40B4-BE49-F238E27FC236}">
                <a16:creationId xmlns:a16="http://schemas.microsoft.com/office/drawing/2014/main" id="{F4F3F2A3-EDB7-AB85-FDEF-8BA3D4A7E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34897" name="TextBox 15">
            <a:extLst>
              <a:ext uri="{FF2B5EF4-FFF2-40B4-BE49-F238E27FC236}">
                <a16:creationId xmlns:a16="http://schemas.microsoft.com/office/drawing/2014/main" id="{21C11819-39F4-A6E4-1D52-FF38A2217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34898" name="Rectangle 3">
            <a:extLst>
              <a:ext uri="{FF2B5EF4-FFF2-40B4-BE49-F238E27FC236}">
                <a16:creationId xmlns:a16="http://schemas.microsoft.com/office/drawing/2014/main" id="{B952E092-11AA-4653-A6D3-F1547231C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692150"/>
            <a:ext cx="8751887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200"/>
              <a:t>Μεγάλη έκφραση:</a:t>
            </a:r>
            <a:endParaRPr lang="el-GR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4400"/>
              <a:t>π</a:t>
            </a:r>
            <a:r>
              <a:rPr lang="en-US" altLang="el-GR" sz="3600" baseline="-25000"/>
              <a:t>sID, sName</a:t>
            </a:r>
            <a:r>
              <a:rPr lang="en-US" altLang="el-GR" sz="3600"/>
              <a:t>(</a:t>
            </a:r>
            <a:r>
              <a:rPr lang="el-GR" altLang="el-GR"/>
              <a:t>(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</a:t>
            </a:r>
            <a:r>
              <a:rPr lang="en-US" altLang="el-GR">
                <a:cs typeface="Times New Roman" panose="02020603050405020304" pitchFamily="18" charset="0"/>
              </a:rPr>
              <a:t>Student</a:t>
            </a:r>
            <a:r>
              <a:rPr lang="el-GR" altLang="el-GR">
                <a:cs typeface="Times New Roman" panose="02020603050405020304" pitchFamily="18" charset="0"/>
              </a:rPr>
              <a:t>)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(Apply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  <a:r>
              <a:rPr lang="el-GR" altLang="el-GR">
                <a:cs typeface="Times New Roman" panose="02020603050405020304" pitchFamily="18" charset="0"/>
              </a:rPr>
              <a:t> )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l-GR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Student</a:t>
            </a: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)</a:t>
            </a:r>
            <a:endParaRPr lang="en-US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/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200"/>
              <a:t>Με ανάθεση:</a:t>
            </a:r>
            <a:endParaRPr lang="el-GR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/>
              <a:t>t1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⃪</a:t>
            </a:r>
            <a:r>
              <a:rPr lang="el-GR" altLang="el-GR"/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</a:t>
            </a:r>
            <a:r>
              <a:rPr lang="en-US" altLang="el-GR">
                <a:cs typeface="Times New Roman" panose="02020603050405020304" pitchFamily="18" charset="0"/>
              </a:rPr>
              <a:t>Student</a:t>
            </a:r>
            <a:r>
              <a:rPr lang="el-GR" altLang="el-GR">
                <a:cs typeface="Times New Roman" panose="02020603050405020304" pitchFamily="18" charset="0"/>
              </a:rPr>
              <a:t>)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sID </a:t>
            </a:r>
            <a:r>
              <a:rPr lang="en-US" altLang="el-GR"/>
              <a:t>(Apply</a:t>
            </a:r>
            <a:r>
              <a:rPr lang="en-US" altLang="el-GR">
                <a:cs typeface="Times New Roman" panose="02020603050405020304" pitchFamily="18" charset="0"/>
              </a:rPr>
              <a:t>)</a:t>
            </a: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4400"/>
              <a:t>π</a:t>
            </a:r>
            <a:r>
              <a:rPr lang="en-US" altLang="el-GR" sz="3600" baseline="-25000"/>
              <a:t>sID, sName</a:t>
            </a:r>
            <a:r>
              <a:rPr lang="en-US" altLang="el-GR" sz="3600"/>
              <a:t>(</a:t>
            </a:r>
            <a:r>
              <a:rPr lang="en-US" altLang="el-GR"/>
              <a:t>t1</a:t>
            </a:r>
            <a:r>
              <a:rPr lang="el-GR" altLang="el-GR">
                <a:cs typeface="Times New Roman" panose="02020603050405020304" pitchFamily="18" charset="0"/>
              </a:rPr>
              <a:t>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</a:t>
            </a:r>
            <a:r>
              <a:rPr lang="el-GR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Student</a:t>
            </a: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)</a:t>
            </a:r>
            <a:endParaRPr lang="en-US" altLang="el-GR">
              <a:cs typeface="Times New Roman" panose="02020603050405020304" pitchFamily="18" charset="0"/>
            </a:endParaRPr>
          </a:p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endParaRPr lang="en-US" altLang="el-GR">
              <a:cs typeface="Times New Roman" panose="02020603050405020304" pitchFamily="18" charset="0"/>
            </a:endParaRPr>
          </a:p>
          <a:p>
            <a:pPr marL="0" lvl="1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1BAD561-D6E0-CE32-92F0-306600981A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Ανάθεση για Εισαγωγή/Διαγραφή</a:t>
            </a:r>
            <a:endParaRPr lang="en-US" altLang="el-GR" b="1">
              <a:solidFill>
                <a:srgbClr val="FFFF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E559E16-7834-9189-2858-F99C9D2901F6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0036F04-8B6C-319A-D1B1-AB86DFC94EE9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C3D8FF5-B3DC-986F-F134-9F0B88CF3B91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919" name="TextBox 13">
            <a:extLst>
              <a:ext uri="{FF2B5EF4-FFF2-40B4-BE49-F238E27FC236}">
                <a16:creationId xmlns:a16="http://schemas.microsoft.com/office/drawing/2014/main" id="{1F691202-EF2B-6EBB-DBAD-D6DCEDF62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35920" name="TextBox 14">
            <a:extLst>
              <a:ext uri="{FF2B5EF4-FFF2-40B4-BE49-F238E27FC236}">
                <a16:creationId xmlns:a16="http://schemas.microsoft.com/office/drawing/2014/main" id="{947753BF-992A-00BD-2A63-539097892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35921" name="TextBox 15">
            <a:extLst>
              <a:ext uri="{FF2B5EF4-FFF2-40B4-BE49-F238E27FC236}">
                <a16:creationId xmlns:a16="http://schemas.microsoft.com/office/drawing/2014/main" id="{1CF65485-189F-5BEB-5484-20B111147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sp>
        <p:nvSpPr>
          <p:cNvPr id="35922" name="Rectangle 3">
            <a:extLst>
              <a:ext uri="{FF2B5EF4-FFF2-40B4-BE49-F238E27FC236}">
                <a16:creationId xmlns:a16="http://schemas.microsoft.com/office/drawing/2014/main" id="{4BE669A2-AC2F-720D-6782-BCCAF92E0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8280400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Μπορούμε να κάνουμε και ανάθεση σε μία σχέση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Μοναδικός τρόπος αλλαγής των δεδομένων της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endParaRPr lang="el-GR" altLang="el-GR" sz="3200"/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Εισαγωγή </a:t>
            </a:r>
            <a:r>
              <a:rPr lang="en-US" altLang="el-GR"/>
              <a:t>Tuples:   Student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⃪</a:t>
            </a:r>
            <a:r>
              <a:rPr lang="el-GR" altLang="el-GR"/>
              <a:t> </a:t>
            </a:r>
            <a:r>
              <a:rPr lang="en-US" altLang="el-GR"/>
              <a:t>Student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Expression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endParaRPr lang="en-US" altLang="el-GR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Διαγραφή </a:t>
            </a:r>
            <a:r>
              <a:rPr lang="en-US" altLang="el-GR"/>
              <a:t>Tuples:   Student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⃪</a:t>
            </a:r>
            <a:r>
              <a:rPr lang="el-GR" altLang="el-GR"/>
              <a:t> </a:t>
            </a:r>
            <a:r>
              <a:rPr lang="en-US" altLang="el-GR"/>
              <a:t>Student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Expression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Επίσης…                </a:t>
            </a:r>
            <a:r>
              <a:rPr lang="en-US" altLang="el-GR"/>
              <a:t>Student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⃪</a:t>
            </a:r>
            <a:r>
              <a:rPr lang="el-GR" altLang="el-GR"/>
              <a:t> 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Expression</a:t>
            </a:r>
            <a:endParaRPr lang="el-GR" altLang="el-GR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endParaRPr lang="el-GR" altLang="el-GR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>
            <a:extLst>
              <a:ext uri="{FF2B5EF4-FFF2-40B4-BE49-F238E27FC236}">
                <a16:creationId xmlns:a16="http://schemas.microsoft.com/office/drawing/2014/main" id="{EB3A8342-61B8-E600-0DF4-D2ABB6B67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8280400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Λίγο πιο σύνθετο. 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Μπορούμε να θέλουμε αλλαγές σε </a:t>
            </a:r>
            <a:r>
              <a:rPr lang="el-GR" altLang="el-GR" b="1" u="sng"/>
              <a:t>όλες</a:t>
            </a:r>
            <a:r>
              <a:rPr lang="el-GR" altLang="el-GR"/>
              <a:t> τις εγγραφές σε κάποιες στήλες, ή σε </a:t>
            </a:r>
            <a:r>
              <a:rPr lang="el-GR" altLang="el-GR" b="1" u="sng"/>
              <a:t>συγκεκριμένες</a:t>
            </a:r>
            <a:r>
              <a:rPr lang="el-GR" altLang="el-GR"/>
              <a:t> εγγραφές μόνο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endParaRPr lang="el-GR" altLang="el-GR" sz="1800"/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Δώσε 10% αύξηση σε όλους τους </a:t>
            </a:r>
            <a:r>
              <a:rPr lang="en-US" altLang="el-GR"/>
              <a:t>Employees</a:t>
            </a:r>
            <a:endParaRPr lang="el-GR" altLang="el-GR"/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/>
              <a:t>Employee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⃪</a:t>
            </a:r>
            <a:r>
              <a:rPr lang="el-GR" altLang="el-GR"/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ID, Name, (1.1 *salary)</a:t>
            </a:r>
            <a:r>
              <a:rPr lang="en-US" altLang="el-GR"/>
              <a:t> Employee</a:t>
            </a:r>
            <a:endParaRPr lang="en-US" altLang="el-GR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endParaRPr lang="en-US" altLang="el-GR" sz="160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/>
              <a:t>Δώσε 10% αύξηση σε όλους τους </a:t>
            </a:r>
            <a:r>
              <a:rPr lang="en-US" altLang="el-GR"/>
              <a:t>Employees </a:t>
            </a:r>
            <a:r>
              <a:rPr lang="el-GR" altLang="el-GR"/>
              <a:t>με μισθό μικρότερο του 2000</a:t>
            </a:r>
            <a:r>
              <a:rPr lang="en-US" altLang="el-GR"/>
              <a:t>0</a:t>
            </a:r>
            <a:endParaRPr lang="el-GR" altLang="el-GR"/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/>
              <a:t>Employee </a:t>
            </a:r>
            <a:r>
              <a:rPr lang="en-US" altLang="el-GR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⃪</a:t>
            </a:r>
            <a:r>
              <a:rPr lang="el-GR" altLang="el-GR"/>
              <a:t> </a:t>
            </a:r>
            <a:r>
              <a:rPr lang="el-GR" altLang="el-GR" sz="3600"/>
              <a:t>π</a:t>
            </a:r>
            <a:r>
              <a:rPr lang="en-US" altLang="el-GR" baseline="-25000"/>
              <a:t>ID, Name, (1.1 *salary)</a:t>
            </a:r>
            <a:r>
              <a:rPr lang="en-US" altLang="el-GR"/>
              <a:t> </a:t>
            </a:r>
            <a:r>
              <a:rPr lang="el-GR" altLang="el-GR"/>
              <a:t>(</a:t>
            </a:r>
            <a:r>
              <a:rPr lang="el-GR" altLang="el-GR" sz="3600"/>
              <a:t>σ</a:t>
            </a:r>
            <a:r>
              <a:rPr lang="en-US" altLang="el-GR" baseline="-25000"/>
              <a:t>salary&lt;20000</a:t>
            </a:r>
            <a:r>
              <a:rPr lang="en-US" altLang="el-GR"/>
              <a:t> (Employee))</a:t>
            </a:r>
          </a:p>
          <a:p>
            <a:pPr marL="0" lvl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</a:t>
            </a:r>
            <a:r>
              <a:rPr lang="el-GR" altLang="el-GR"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l-GR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l-GR" altLang="el-GR" sz="3600"/>
              <a:t>σ</a:t>
            </a:r>
            <a:r>
              <a:rPr lang="en-US" altLang="el-GR" baseline="-25000"/>
              <a:t>salary&gt;=20000</a:t>
            </a:r>
            <a:r>
              <a:rPr lang="en-US" altLang="el-GR"/>
              <a:t> (Employee)</a:t>
            </a:r>
            <a:endParaRPr lang="en-US" altLang="el-GR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32C26C3D-8B3F-3053-BCFC-1F8843FECF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Ανάθεση για Ενημέρωση</a:t>
            </a:r>
            <a:endParaRPr lang="en-US" altLang="el-GR" b="1">
              <a:solidFill>
                <a:srgbClr val="FFFF00"/>
              </a:solidFill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F89832-AC98-E377-F0F4-DF0DB835B8FB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5254625"/>
          <a:ext cx="226853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0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ID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Name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salary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1" marR="91451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1" marR="91451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1" marR="91451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6890" name="TextBox 14">
            <a:extLst>
              <a:ext uri="{FF2B5EF4-FFF2-40B4-BE49-F238E27FC236}">
                <a16:creationId xmlns:a16="http://schemas.microsoft.com/office/drawing/2014/main" id="{C8F1D6E8-1876-4BE8-954D-FB7ADDF7A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5876925"/>
            <a:ext cx="1871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Employee</a:t>
            </a:r>
            <a:endParaRPr lang="el-GR" altLang="el-GR" sz="2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64266C9A-4553-7ACB-35BF-B10625A75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3050"/>
            <a:ext cx="82105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sz="2000" kern="0" dirty="0">
              <a:solidFill>
                <a:schemeClr val="bg1"/>
              </a:solidFill>
              <a:latin typeface="+mn-lt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kern="0" dirty="0">
                <a:solidFill>
                  <a:schemeClr val="bg1"/>
                </a:solidFill>
                <a:latin typeface="+mn-lt"/>
              </a:rPr>
              <a:t>                     </a:t>
            </a:r>
            <a:r>
              <a:rPr lang="el-GR" sz="3200" kern="0" dirty="0">
                <a:solidFill>
                  <a:schemeClr val="bg1"/>
                </a:solidFill>
                <a:latin typeface="+mn-lt"/>
              </a:rPr>
              <a:t>σ</a:t>
            </a:r>
            <a:r>
              <a:rPr lang="el-GR" kern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kern="0" dirty="0">
                <a:solidFill>
                  <a:schemeClr val="bg1"/>
                </a:solidFill>
                <a:latin typeface="+mn-lt"/>
              </a:rPr>
              <a:t>                                   (</a:t>
            </a:r>
            <a:r>
              <a:rPr lang="en-US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Student  </a:t>
            </a:r>
            <a:r>
              <a:rPr lang="en-US" sz="3200" kern="0" dirty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⋈</a:t>
            </a:r>
            <a:r>
              <a:rPr lang="en-US" kern="0" dirty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kern="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Apply)</a:t>
            </a: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CB4A929D-DE7A-7EBD-D335-D3EDC3A02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8280400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0" lvl="1">
              <a:defRPr/>
            </a:pPr>
            <a:r>
              <a:rPr lang="el-GR" sz="2800" kern="0" dirty="0">
                <a:solidFill>
                  <a:schemeClr val="bg1"/>
                </a:solidFill>
                <a:latin typeface="+mn-lt"/>
              </a:rPr>
              <a:t>Έκφραση ερωτήματος σε μορφή δέντρου…</a:t>
            </a:r>
            <a:endParaRPr lang="en-US" sz="2800" dirty="0">
              <a:solidFill>
                <a:schemeClr val="bg1"/>
              </a:solidFill>
              <a:cs typeface="Times New Roman" pitchFamily="18" charset="0"/>
              <a:sym typeface="Symbol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D91F938A-00AE-45BF-1190-6EE8FC55E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Expression Trees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14E5BD2-5591-8395-DBBD-8180F1EEA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1052513"/>
            <a:ext cx="7921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3600" kern="0" dirty="0">
                <a:solidFill>
                  <a:schemeClr val="bg1"/>
                </a:solidFill>
                <a:latin typeface="+mn-lt"/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  <a:latin typeface="+mn-lt"/>
              </a:rPr>
              <a:t>sName</a:t>
            </a:r>
            <a:r>
              <a:rPr lang="en-US" sz="2800" kern="0" baseline="-25000" dirty="0">
                <a:solidFill>
                  <a:schemeClr val="bg1"/>
                </a:solidFill>
                <a:latin typeface="+mn-lt"/>
              </a:rPr>
              <a:t>, GPA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(</a:t>
            </a:r>
            <a:r>
              <a:rPr lang="en-US" sz="3600" kern="0" dirty="0">
                <a:solidFill>
                  <a:schemeClr val="bg1"/>
                </a:solidFill>
                <a:latin typeface="+mn-lt"/>
              </a:rPr>
              <a:t>                    </a:t>
            </a:r>
            <a:r>
              <a:rPr lang="en-US" sz="2800" kern="0" dirty="0">
                <a:solidFill>
                  <a:schemeClr val="bg1"/>
                </a:solidFill>
                <a:latin typeface="+mn-lt"/>
              </a:rPr>
              <a:t>                                    )</a:t>
            </a:r>
            <a:endParaRPr lang="en-US" kern="0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buFont typeface="Wingdings" pitchFamily="2" charset="2"/>
              <a:buChar char="§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7893" name="TextBox 16">
            <a:extLst>
              <a:ext uri="{FF2B5EF4-FFF2-40B4-BE49-F238E27FC236}">
                <a16:creationId xmlns:a16="http://schemas.microsoft.com/office/drawing/2014/main" id="{122EAB3E-4A34-EE90-9BDA-F8BEC0668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296988"/>
            <a:ext cx="46497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  <a:r>
              <a:rPr lang="en-US" altLang="el-GR" sz="2000" dirty="0">
                <a:sym typeface="Symbol" panose="05050102010706020507" pitchFamily="18" charset="2"/>
              </a:rPr>
              <a:t>  major = 'CS'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</a:t>
            </a:r>
            <a:r>
              <a:rPr lang="en-US" altLang="el-GR" sz="2000" dirty="0"/>
              <a:t> dec = 'NO' </a:t>
            </a:r>
            <a:endParaRPr lang="el-GR" altLang="el-GR" sz="2000" dirty="0"/>
          </a:p>
        </p:txBody>
      </p:sp>
      <p:cxnSp>
        <p:nvCxnSpPr>
          <p:cNvPr id="37895" name="Straight Connector 9">
            <a:extLst>
              <a:ext uri="{FF2B5EF4-FFF2-40B4-BE49-F238E27FC236}">
                <a16:creationId xmlns:a16="http://schemas.microsoft.com/office/drawing/2014/main" id="{6B6F8109-E232-B9B2-1AA5-1B9E45A448B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79838" y="2852738"/>
            <a:ext cx="0" cy="7207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6" name="Straight Connector 10">
            <a:extLst>
              <a:ext uri="{FF2B5EF4-FFF2-40B4-BE49-F238E27FC236}">
                <a16:creationId xmlns:a16="http://schemas.microsoft.com/office/drawing/2014/main" id="{78A9567F-855A-788C-1DDB-A93A9E51BA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79838" y="4005263"/>
            <a:ext cx="0" cy="719137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3">
            <a:extLst>
              <a:ext uri="{FF2B5EF4-FFF2-40B4-BE49-F238E27FC236}">
                <a16:creationId xmlns:a16="http://schemas.microsoft.com/office/drawing/2014/main" id="{3F14604E-C725-366C-4BE9-E7590FBCC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2212975"/>
            <a:ext cx="219075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3600" kern="0" dirty="0">
                <a:solidFill>
                  <a:schemeClr val="bg1"/>
                </a:solidFill>
                <a:latin typeface="+mn-lt"/>
              </a:rPr>
              <a:t>π</a:t>
            </a:r>
            <a:r>
              <a:rPr lang="en-US" sz="2800" kern="0" baseline="-25000" dirty="0" err="1">
                <a:solidFill>
                  <a:schemeClr val="bg1"/>
                </a:solidFill>
                <a:latin typeface="+mn-lt"/>
              </a:rPr>
              <a:t>sName</a:t>
            </a:r>
            <a:r>
              <a:rPr lang="en-US" sz="2800" kern="0" baseline="-25000" dirty="0">
                <a:solidFill>
                  <a:schemeClr val="bg1"/>
                </a:solidFill>
                <a:latin typeface="+mn-lt"/>
              </a:rPr>
              <a:t>, GPA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7898" name="Rectangle 13">
            <a:extLst>
              <a:ext uri="{FF2B5EF4-FFF2-40B4-BE49-F238E27FC236}">
                <a16:creationId xmlns:a16="http://schemas.microsoft.com/office/drawing/2014/main" id="{0B926CD6-1F0C-615D-DC38-AD821BBB1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163" y="3416300"/>
            <a:ext cx="457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dirty="0"/>
              <a:t>σ</a:t>
            </a:r>
            <a:r>
              <a:rPr lang="en-US" altLang="el-GR" sz="2400" baseline="-25000" dirty="0" err="1"/>
              <a:t>hs</a:t>
            </a:r>
            <a:r>
              <a:rPr lang="en-US" altLang="el-GR" sz="2400" baseline="-25000" dirty="0"/>
              <a:t> &gt; 1000 </a:t>
            </a:r>
            <a:r>
              <a:rPr lang="en-US" altLang="el-GR" sz="2400" baseline="-25000" dirty="0">
                <a:sym typeface="Symbol" panose="05050102010706020507" pitchFamily="18" charset="2"/>
              </a:rPr>
              <a:t>  major = 'CS'</a:t>
            </a:r>
            <a:r>
              <a:rPr lang="el-GR" altLang="el-GR" sz="2400" baseline="-25000" dirty="0">
                <a:sym typeface="Symbol" panose="05050102010706020507" pitchFamily="18" charset="2"/>
              </a:rPr>
              <a:t> </a:t>
            </a:r>
            <a:r>
              <a:rPr lang="en-US" altLang="el-GR" sz="2400" baseline="-25000" dirty="0">
                <a:sym typeface="Symbol" panose="05050102010706020507" pitchFamily="18" charset="2"/>
              </a:rPr>
              <a:t></a:t>
            </a:r>
            <a:r>
              <a:rPr lang="en-US" altLang="el-GR" sz="2400" baseline="-25000" dirty="0"/>
              <a:t> dec = 'NO' </a:t>
            </a:r>
            <a:endParaRPr lang="el-GR" altLang="el-GR" sz="2400" baseline="-25000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A30CC1DD-67D5-13BD-5390-F5F22E993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788" y="4595813"/>
            <a:ext cx="863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3200" kern="0" dirty="0">
                <a:solidFill>
                  <a:schemeClr val="bg1"/>
                </a:solidFill>
                <a:latin typeface="Cambria Math"/>
                <a:ea typeface="Cambria Math"/>
                <a:cs typeface="Times New Roman" pitchFamily="18" charset="0"/>
              </a:rPr>
              <a:t>⋈</a:t>
            </a: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37900" name="Straight Connector 16">
            <a:extLst>
              <a:ext uri="{FF2B5EF4-FFF2-40B4-BE49-F238E27FC236}">
                <a16:creationId xmlns:a16="http://schemas.microsoft.com/office/drawing/2014/main" id="{DE1633F0-0F7A-4159-81B8-E7E2EE0B5B1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203575" y="5157788"/>
            <a:ext cx="431800" cy="57467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1" name="Straight Connector 17">
            <a:extLst>
              <a:ext uri="{FF2B5EF4-FFF2-40B4-BE49-F238E27FC236}">
                <a16:creationId xmlns:a16="http://schemas.microsoft.com/office/drawing/2014/main" id="{B006E885-DBE4-B1E4-6E74-0C19713076E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51275" y="5157788"/>
            <a:ext cx="433388" cy="57467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3CDE7FD7-CC5C-CABE-C9FE-AE6C5BFC0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741988"/>
            <a:ext cx="187325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Student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34ED71EC-EAE0-9247-193D-C5C3FC510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5732463"/>
            <a:ext cx="1871663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Apply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>
            <a:extLst>
              <a:ext uri="{FF2B5EF4-FFF2-40B4-BE49-F238E27FC236}">
                <a16:creationId xmlns:a16="http://schemas.microsoft.com/office/drawing/2014/main" id="{23AAA30A-8694-79D7-8772-C56886FC8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8280400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0" lvl="1">
              <a:defRPr/>
            </a:pPr>
            <a:r>
              <a:rPr lang="el-GR" sz="2800" kern="0" dirty="0">
                <a:solidFill>
                  <a:schemeClr val="bg1"/>
                </a:solidFill>
                <a:latin typeface="+mn-lt"/>
              </a:rPr>
              <a:t>Έκφραση ερωτήματος σε μορφή δέντρου…</a:t>
            </a:r>
            <a:endParaRPr lang="en-US" sz="2800" dirty="0">
              <a:solidFill>
                <a:schemeClr val="bg1"/>
              </a:solidFill>
              <a:cs typeface="Times New Roman" pitchFamily="18" charset="0"/>
              <a:sym typeface="Symbol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8A5C9B5-01C0-EA46-5A78-989A4D566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Expression Trees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B7CCB13-C348-C770-7B32-1B5D2ED9F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792162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2800" dirty="0">
                <a:solidFill>
                  <a:schemeClr val="bg1"/>
                </a:solidFill>
              </a:rPr>
              <a:t>ρ</a:t>
            </a:r>
            <a:r>
              <a:rPr lang="en-US" sz="2800" baseline="-25000" dirty="0">
                <a:solidFill>
                  <a:schemeClr val="bg1"/>
                </a:solidFill>
              </a:rPr>
              <a:t>name(</a:t>
            </a:r>
            <a:r>
              <a:rPr lang="el-GR" sz="3200" dirty="0">
                <a:solidFill>
                  <a:schemeClr val="bg1"/>
                </a:solidFill>
              </a:rPr>
              <a:t>π</a:t>
            </a:r>
            <a:r>
              <a:rPr lang="en-US" sz="2800" baseline="-25000" dirty="0" err="1">
                <a:solidFill>
                  <a:schemeClr val="bg1"/>
                </a:solidFill>
              </a:rPr>
              <a:t>sName</a:t>
            </a:r>
            <a:r>
              <a:rPr lang="en-US" sz="2800" baseline="-250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(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Student</a:t>
            </a:r>
            <a:r>
              <a:rPr lang="el-GR" sz="2800" dirty="0">
                <a:solidFill>
                  <a:schemeClr val="bg1"/>
                </a:solidFill>
                <a:cs typeface="Times New Roman" pitchFamily="18" charset="0"/>
              </a:rPr>
              <a:t>)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)</a:t>
            </a:r>
            <a:r>
              <a:rPr lang="el-GR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l-GR" sz="2800" dirty="0">
                <a:solidFill>
                  <a:schemeClr val="bg1"/>
                </a:solidFill>
                <a:cs typeface="Times New Roman" pitchFamily="18" charset="0"/>
                <a:sym typeface="Symbol" pitchFamily="18" charset="2"/>
              </a:rPr>
              <a:t>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l-GR" sz="3200" dirty="0">
                <a:solidFill>
                  <a:schemeClr val="bg1"/>
                </a:solidFill>
              </a:rPr>
              <a:t>ρ</a:t>
            </a:r>
            <a:r>
              <a:rPr lang="en-US" sz="3200" baseline="-25000" dirty="0">
                <a:solidFill>
                  <a:schemeClr val="bg1"/>
                </a:solidFill>
              </a:rPr>
              <a:t>name( </a:t>
            </a:r>
            <a:r>
              <a:rPr lang="el-GR" sz="3200" dirty="0">
                <a:solidFill>
                  <a:schemeClr val="bg1"/>
                </a:solidFill>
              </a:rPr>
              <a:t>π</a:t>
            </a:r>
            <a:r>
              <a:rPr lang="en-US" sz="2800" baseline="-25000" dirty="0" err="1">
                <a:solidFill>
                  <a:schemeClr val="bg1"/>
                </a:solidFill>
              </a:rPr>
              <a:t>cName</a:t>
            </a:r>
            <a:r>
              <a:rPr lang="en-US" sz="2800" baseline="-250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(</a:t>
            </a:r>
            <a:r>
              <a:rPr lang="en-US" sz="28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College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))</a:t>
            </a:r>
            <a:endParaRPr lang="el-GR" sz="16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3AEC135-293B-AA61-6AE2-CF6D70F3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3050"/>
            <a:ext cx="82105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None/>
              <a:defRPr/>
            </a:pPr>
            <a:endParaRPr lang="el-GR" sz="2000" kern="0" dirty="0">
              <a:solidFill>
                <a:schemeClr val="bg1"/>
              </a:solidFill>
              <a:latin typeface="+mn-lt"/>
            </a:endParaRPr>
          </a:p>
          <a:p>
            <a:pPr marL="627063" lvl="1" indent="-169863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l-GR" sz="2000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0" lvl="1"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kern="0" dirty="0">
                <a:solidFill>
                  <a:schemeClr val="bg1"/>
                </a:solidFill>
                <a:latin typeface="+mn-lt"/>
              </a:rPr>
              <a:t>                     </a:t>
            </a: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38918" name="Straight Connector 9">
            <a:extLst>
              <a:ext uri="{FF2B5EF4-FFF2-40B4-BE49-F238E27FC236}">
                <a16:creationId xmlns:a16="http://schemas.microsoft.com/office/drawing/2014/main" id="{1BB213AC-6458-180A-A78C-37B47F60B86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187700" y="2781300"/>
            <a:ext cx="447675" cy="64770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19" name="Straight Connector 10">
            <a:extLst>
              <a:ext uri="{FF2B5EF4-FFF2-40B4-BE49-F238E27FC236}">
                <a16:creationId xmlns:a16="http://schemas.microsoft.com/office/drawing/2014/main" id="{4F9EEEA7-69B9-779D-ECDC-7EBB341886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03575" y="4005263"/>
            <a:ext cx="0" cy="719137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3">
            <a:extLst>
              <a:ext uri="{FF2B5EF4-FFF2-40B4-BE49-F238E27FC236}">
                <a16:creationId xmlns:a16="http://schemas.microsoft.com/office/drawing/2014/main" id="{6EA18EED-3BEB-8A49-32D0-4E293230C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2212975"/>
            <a:ext cx="10398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3600" dirty="0">
                <a:solidFill>
                  <a:schemeClr val="bg1"/>
                </a:solidFill>
                <a:cs typeface="Times New Roman" pitchFamily="18" charset="0"/>
                <a:sym typeface="Symbol" pitchFamily="18" charset="2"/>
              </a:rPr>
              <a:t>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8921" name="Rectangle 13">
            <a:extLst>
              <a:ext uri="{FF2B5EF4-FFF2-40B4-BE49-F238E27FC236}">
                <a16:creationId xmlns:a16="http://schemas.microsoft.com/office/drawing/2014/main" id="{6B2CB928-8386-8062-0E3E-FC6FEE605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213100"/>
            <a:ext cx="1417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ρ</a:t>
            </a:r>
            <a:r>
              <a:rPr lang="en-US" altLang="el-GR" sz="3600" baseline="-25000"/>
              <a:t>name</a:t>
            </a:r>
            <a:endParaRPr lang="el-GR" altLang="el-GR" sz="2400" baseline="-25000"/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F1A5B901-E7F4-4318-F9E4-1D5FEFD81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957888"/>
            <a:ext cx="187325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Student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2C4501E8-F95D-592C-3D8F-AF1DE72BC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5957888"/>
            <a:ext cx="1871663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College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38924" name="Straight Connector 19">
            <a:extLst>
              <a:ext uri="{FF2B5EF4-FFF2-40B4-BE49-F238E27FC236}">
                <a16:creationId xmlns:a16="http://schemas.microsoft.com/office/drawing/2014/main" id="{8497273E-BA95-BD17-2FCE-68C84CFE941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24300" y="2781300"/>
            <a:ext cx="360363" cy="64770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5" name="Rectangle 25">
            <a:extLst>
              <a:ext uri="{FF2B5EF4-FFF2-40B4-BE49-F238E27FC236}">
                <a16:creationId xmlns:a16="http://schemas.microsoft.com/office/drawing/2014/main" id="{A71622E8-58DE-6415-4909-1B9F05A07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7963" y="3213100"/>
            <a:ext cx="1417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ρ</a:t>
            </a:r>
            <a:r>
              <a:rPr lang="en-US" altLang="el-GR" sz="3600" baseline="-25000"/>
              <a:t>name</a:t>
            </a:r>
            <a:endParaRPr lang="el-GR" altLang="el-GR" sz="2400" baseline="-25000"/>
          </a:p>
        </p:txBody>
      </p:sp>
      <p:cxnSp>
        <p:nvCxnSpPr>
          <p:cNvPr id="38926" name="Straight Connector 26">
            <a:extLst>
              <a:ext uri="{FF2B5EF4-FFF2-40B4-BE49-F238E27FC236}">
                <a16:creationId xmlns:a16="http://schemas.microsoft.com/office/drawing/2014/main" id="{F601C747-8981-991A-13CC-04F790300D3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84663" y="4005263"/>
            <a:ext cx="0" cy="719137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7" name="Rectangle 27">
            <a:extLst>
              <a:ext uri="{FF2B5EF4-FFF2-40B4-BE49-F238E27FC236}">
                <a16:creationId xmlns:a16="http://schemas.microsoft.com/office/drawing/2014/main" id="{DAB57182-0FF9-60E7-97CA-3FEF593DC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4510088"/>
            <a:ext cx="14176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π</a:t>
            </a:r>
            <a:r>
              <a:rPr lang="en-US" altLang="el-GR" baseline="-25000"/>
              <a:t>sName </a:t>
            </a:r>
            <a:endParaRPr lang="el-GR" altLang="el-GR" sz="2400" baseline="-25000"/>
          </a:p>
        </p:txBody>
      </p:sp>
      <p:sp>
        <p:nvSpPr>
          <p:cNvPr id="38928" name="Rectangle 28">
            <a:extLst>
              <a:ext uri="{FF2B5EF4-FFF2-40B4-BE49-F238E27FC236}">
                <a16:creationId xmlns:a16="http://schemas.microsoft.com/office/drawing/2014/main" id="{11C0C3FF-EACB-C4AA-0BAD-CFB4A7525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7963" y="4508500"/>
            <a:ext cx="14176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/>
              <a:t>π</a:t>
            </a:r>
            <a:r>
              <a:rPr lang="en-US" altLang="el-GR" baseline="-25000"/>
              <a:t>cName </a:t>
            </a:r>
            <a:endParaRPr lang="el-GR" altLang="el-GR" sz="2400" baseline="-25000"/>
          </a:p>
        </p:txBody>
      </p:sp>
      <p:cxnSp>
        <p:nvCxnSpPr>
          <p:cNvPr id="38929" name="Straight Connector 29">
            <a:extLst>
              <a:ext uri="{FF2B5EF4-FFF2-40B4-BE49-F238E27FC236}">
                <a16:creationId xmlns:a16="http://schemas.microsoft.com/office/drawing/2014/main" id="{7D567690-D382-92E1-E8B9-9FEC37A5CF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03575" y="5229225"/>
            <a:ext cx="0" cy="7207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0" name="Straight Connector 30">
            <a:extLst>
              <a:ext uri="{FF2B5EF4-FFF2-40B4-BE49-F238E27FC236}">
                <a16:creationId xmlns:a16="http://schemas.microsoft.com/office/drawing/2014/main" id="{3DE68F73-7D5A-2497-0ECC-DDBD72D5A0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84663" y="5157788"/>
            <a:ext cx="0" cy="719137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0" name="Rectangle 3">
            <a:extLst>
              <a:ext uri="{FF2B5EF4-FFF2-40B4-BE49-F238E27FC236}">
                <a16:creationId xmlns:a16="http://schemas.microsoft.com/office/drawing/2014/main" id="{E50FF91F-B227-A25C-A198-05E29A59D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5175"/>
            <a:ext cx="8751888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/>
          <a:lstStyle>
            <a:lvl1pPr marL="342900" indent="-342900"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 dirty="0"/>
              <a:t>π</a:t>
            </a:r>
            <a:r>
              <a:rPr lang="en-US" altLang="el-GR" baseline="-25000" dirty="0" err="1"/>
              <a:t>sName</a:t>
            </a:r>
            <a:r>
              <a:rPr lang="en-US" altLang="el-GR" baseline="-25000" dirty="0"/>
              <a:t>, GPA </a:t>
            </a:r>
            <a:r>
              <a:rPr lang="en-US" altLang="el-GR" dirty="0"/>
              <a:t>((</a:t>
            </a:r>
            <a:r>
              <a:rPr lang="en-US" altLang="el-GR" dirty="0">
                <a:cs typeface="Times New Roman" panose="02020603050405020304" pitchFamily="18" charset="0"/>
              </a:rPr>
              <a:t>Student </a:t>
            </a:r>
            <a:r>
              <a:rPr lang="en-US" altLang="el-GR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r>
              <a:rPr lang="en-US" alt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l-GR" dirty="0">
                <a:cs typeface="Times New Roman" panose="02020603050405020304" pitchFamily="18" charset="0"/>
              </a:rPr>
              <a:t>Apply) </a:t>
            </a:r>
            <a:r>
              <a:rPr lang="en-US" altLang="el-GR" dirty="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⋈ </a:t>
            </a:r>
            <a:r>
              <a:rPr lang="el-GR" altLang="el-GR" dirty="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             </a:t>
            </a:r>
            <a:r>
              <a:rPr lang="en-US" altLang="el-GR" dirty="0"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College</a:t>
            </a:r>
            <a:r>
              <a:rPr lang="en-US" altLang="el-GR" dirty="0">
                <a:cs typeface="Times New Roman" panose="02020603050405020304" pitchFamily="18" charset="0"/>
              </a:rPr>
              <a:t>)</a:t>
            </a:r>
            <a:r>
              <a:rPr lang="en-US" altLang="el-GR" dirty="0"/>
              <a:t>)</a:t>
            </a:r>
            <a:endParaRPr lang="en-US" altLang="el-GR" sz="2400" dirty="0"/>
          </a:p>
          <a:p>
            <a:pPr>
              <a:buFont typeface="Monotype Sorts" pitchFamily="2" charset="2"/>
              <a:buNone/>
            </a:pPr>
            <a:endParaRPr lang="el-GR" altLang="el-GR" sz="2400" b="1" dirty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0" lvl="1">
              <a:buFont typeface="Wingdings" panose="05000000000000000000" pitchFamily="2" charset="2"/>
              <a:buChar char="§"/>
            </a:pPr>
            <a:endParaRPr lang="el-GR" altLang="el-GR" sz="2000" dirty="0">
              <a:cs typeface="Times New Roman" panose="02020603050405020304" pitchFamily="18" charset="0"/>
            </a:endParaRPr>
          </a:p>
          <a:p>
            <a:pPr marL="0" lvl="1">
              <a:buFontTx/>
              <a:buNone/>
            </a:pPr>
            <a:endParaRPr lang="en-US" altLang="el-GR" sz="2400" dirty="0">
              <a:cs typeface="Times New Roman" panose="02020603050405020304" pitchFamily="18" charset="0"/>
            </a:endParaRPr>
          </a:p>
        </p:txBody>
      </p:sp>
      <p:sp>
        <p:nvSpPr>
          <p:cNvPr id="39938" name="TextBox 26">
            <a:extLst>
              <a:ext uri="{FF2B5EF4-FFF2-40B4-BE49-F238E27FC236}">
                <a16:creationId xmlns:a16="http://schemas.microsoft.com/office/drawing/2014/main" id="{654DF6A9-ED58-C6FB-D721-D74631591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1222375"/>
            <a:ext cx="191293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Apply.sID</a:t>
            </a:r>
            <a:r>
              <a:rPr lang="en-US" altLang="el-GR" sz="2000" dirty="0"/>
              <a:t> = </a:t>
            </a:r>
            <a:r>
              <a:rPr lang="en-US" altLang="el-GR" sz="2000" dirty="0" err="1"/>
              <a:t>Student.sID</a:t>
            </a:r>
            <a:endParaRPr lang="en-US" altLang="el-GR" sz="20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 </a:t>
            </a: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>
                <a:sym typeface="Symbol" panose="05050102010706020507" pitchFamily="18" charset="2"/>
              </a:rPr>
              <a:t>  major = 'CS' </a:t>
            </a:r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 dirty="0"/>
              <a:t> dec = 'NO' </a:t>
            </a: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0DE0D29A-DFC7-BDFD-E1DD-303C26DE2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Expression Trees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0C355B-E058-4D23-CEB6-25D36F931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792162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endParaRPr lang="en-US" kern="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39941" name="Straight Connector 9">
            <a:extLst>
              <a:ext uri="{FF2B5EF4-FFF2-40B4-BE49-F238E27FC236}">
                <a16:creationId xmlns:a16="http://schemas.microsoft.com/office/drawing/2014/main" id="{9ED9CBB8-DCBF-2CAC-D4E5-B409A2A7CDA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619250" y="4252913"/>
            <a:ext cx="592138" cy="6159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3">
            <a:extLst>
              <a:ext uri="{FF2B5EF4-FFF2-40B4-BE49-F238E27FC236}">
                <a16:creationId xmlns:a16="http://schemas.microsoft.com/office/drawing/2014/main" id="{826297FF-B3C0-0D08-2981-62D129153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492375"/>
            <a:ext cx="273685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l-GR" sz="4400" dirty="0">
                <a:solidFill>
                  <a:schemeClr val="bg1"/>
                </a:solidFill>
              </a:rPr>
              <a:t>π</a:t>
            </a:r>
            <a:r>
              <a:rPr lang="en-US" sz="3600" baseline="-25000" dirty="0" err="1">
                <a:solidFill>
                  <a:schemeClr val="bg1"/>
                </a:solidFill>
              </a:rPr>
              <a:t>sName</a:t>
            </a:r>
            <a:r>
              <a:rPr lang="en-US" sz="3600" baseline="-25000" dirty="0">
                <a:solidFill>
                  <a:schemeClr val="bg1"/>
                </a:solidFill>
              </a:rPr>
              <a:t>, GPA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1FEC66F0-136E-576F-AF7D-E2B26479A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918200"/>
            <a:ext cx="1871662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Student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B3D9FB9C-5368-29B3-36DF-F5AA6C23A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4581525"/>
            <a:ext cx="1871663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College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cxnSp>
        <p:nvCxnSpPr>
          <p:cNvPr id="39945" name="Straight Connector 19">
            <a:extLst>
              <a:ext uri="{FF2B5EF4-FFF2-40B4-BE49-F238E27FC236}">
                <a16:creationId xmlns:a16="http://schemas.microsoft.com/office/drawing/2014/main" id="{BF4BFAEE-A4BE-B545-4777-67DFE2E1818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39975" y="3284538"/>
            <a:ext cx="0" cy="649287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6" name="Rectangle 25">
            <a:extLst>
              <a:ext uri="{FF2B5EF4-FFF2-40B4-BE49-F238E27FC236}">
                <a16:creationId xmlns:a16="http://schemas.microsoft.com/office/drawing/2014/main" id="{957DAE9E-1930-209F-C900-841511997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3275" y="3716338"/>
            <a:ext cx="1419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endParaRPr lang="el-GR" altLang="el-GR" sz="2400" baseline="-25000"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947" name="Straight Connector 26">
            <a:extLst>
              <a:ext uri="{FF2B5EF4-FFF2-40B4-BE49-F238E27FC236}">
                <a16:creationId xmlns:a16="http://schemas.microsoft.com/office/drawing/2014/main" id="{32D6BAF7-1916-1DDE-70F0-806D40CB976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84438" y="4252913"/>
            <a:ext cx="358775" cy="400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8" name="Straight Connector 29">
            <a:extLst>
              <a:ext uri="{FF2B5EF4-FFF2-40B4-BE49-F238E27FC236}">
                <a16:creationId xmlns:a16="http://schemas.microsoft.com/office/drawing/2014/main" id="{361CD651-2A08-407F-F824-B94AD949006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042988" y="5373688"/>
            <a:ext cx="360362" cy="719137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9" name="Straight Connector 30">
            <a:extLst>
              <a:ext uri="{FF2B5EF4-FFF2-40B4-BE49-F238E27FC236}">
                <a16:creationId xmlns:a16="http://schemas.microsoft.com/office/drawing/2014/main" id="{3113B760-A5D7-A5A5-B349-BCAFD4F7F3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92275" y="5373688"/>
            <a:ext cx="647700" cy="576262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1" name="TextBox 26">
            <a:extLst>
              <a:ext uri="{FF2B5EF4-FFF2-40B4-BE49-F238E27FC236}">
                <a16:creationId xmlns:a16="http://schemas.microsoft.com/office/drawing/2014/main" id="{25765E3A-DA86-CCE0-2124-1FAD7DB41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38" y="1125538"/>
            <a:ext cx="1919287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/>
              <a:t>Apply.cName = College.cName</a:t>
            </a:r>
          </a:p>
          <a:p>
            <a:pPr>
              <a:spcBef>
                <a:spcPct val="0"/>
              </a:spcBef>
              <a:buClrTx/>
              <a:buSzTx/>
              <a:buFont typeface="Symbol" panose="05050102010706020507" pitchFamily="18" charset="2"/>
              <a:buChar char="Ù"/>
            </a:pPr>
            <a:r>
              <a:rPr lang="en-US" altLang="el-GR" sz="2000"/>
              <a:t> enr &gt; 20000</a:t>
            </a:r>
            <a:endParaRPr lang="el-GR" altLang="el-GR" sz="2000"/>
          </a:p>
        </p:txBody>
      </p:sp>
      <p:sp>
        <p:nvSpPr>
          <p:cNvPr id="39952" name="TextBox 26">
            <a:extLst>
              <a:ext uri="{FF2B5EF4-FFF2-40B4-BE49-F238E27FC236}">
                <a16:creationId xmlns:a16="http://schemas.microsoft.com/office/drawing/2014/main" id="{5C8FC74C-4E38-0BD1-8A28-D4B7A1F9B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3894138"/>
            <a:ext cx="5657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/>
              <a:t>Apply.cName = College.cName </a:t>
            </a:r>
            <a:r>
              <a:rPr lang="en-US" altLang="el-GR" sz="2000">
                <a:sym typeface="Symbol" panose="05050102010706020507" pitchFamily="18" charset="2"/>
              </a:rPr>
              <a:t> </a:t>
            </a:r>
            <a:r>
              <a:rPr lang="en-US" altLang="el-GR" sz="2000"/>
              <a:t>enr &gt; 20000</a:t>
            </a:r>
            <a:endParaRPr lang="el-GR" altLang="el-GR" sz="2000"/>
          </a:p>
        </p:txBody>
      </p:sp>
      <p:sp>
        <p:nvSpPr>
          <p:cNvPr id="39953" name="Rectangle 35">
            <a:extLst>
              <a:ext uri="{FF2B5EF4-FFF2-40B4-BE49-F238E27FC236}">
                <a16:creationId xmlns:a16="http://schemas.microsoft.com/office/drawing/2014/main" id="{58D5A5EF-FB06-F418-5D84-FF6833217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4768850"/>
            <a:ext cx="1417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360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⋈</a:t>
            </a:r>
            <a:endParaRPr lang="el-GR" altLang="el-GR" sz="2400" baseline="-25000"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CDDC1D0C-D189-E7E8-0AFB-B3B47D6E0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910263"/>
            <a:ext cx="18716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25" tIns="41275" rIns="85725" bIns="41275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FFFF00"/>
              </a:buClr>
              <a:buSzPct val="75000"/>
              <a:defRPr/>
            </a:pPr>
            <a:r>
              <a:rPr lang="en-US" sz="2800" kern="0" dirty="0">
                <a:solidFill>
                  <a:schemeClr val="bg1"/>
                </a:solidFill>
                <a:latin typeface="+mn-lt"/>
              </a:rPr>
              <a:t>Apply</a:t>
            </a:r>
            <a:endParaRPr lang="el-GR" b="1" kern="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9955" name="TextBox 26">
            <a:extLst>
              <a:ext uri="{FF2B5EF4-FFF2-40B4-BE49-F238E27FC236}">
                <a16:creationId xmlns:a16="http://schemas.microsoft.com/office/drawing/2014/main" id="{BC0687B6-5CC1-36C0-ADFF-ABC31F540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057775"/>
            <a:ext cx="7200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000" dirty="0" err="1"/>
              <a:t>Apply.sID</a:t>
            </a:r>
            <a:r>
              <a:rPr lang="en-US" altLang="el-GR" sz="2000" dirty="0"/>
              <a:t> = </a:t>
            </a:r>
            <a:r>
              <a:rPr lang="en-US" altLang="el-GR" sz="2000" dirty="0" err="1"/>
              <a:t>Student.sID</a:t>
            </a:r>
            <a:r>
              <a:rPr lang="en-US" altLang="el-GR" sz="2000" dirty="0"/>
              <a:t> </a:t>
            </a:r>
            <a:r>
              <a:rPr lang="en-US" altLang="el-GR" sz="2000" dirty="0">
                <a:sym typeface="Symbol" panose="05050102010706020507" pitchFamily="18" charset="2"/>
              </a:rPr>
              <a:t> </a:t>
            </a:r>
            <a:r>
              <a:rPr lang="en-US" altLang="el-GR" sz="2000" dirty="0" err="1"/>
              <a:t>hs</a:t>
            </a:r>
            <a:r>
              <a:rPr lang="en-US" altLang="el-GR" sz="2000" dirty="0"/>
              <a:t> &gt; 1000 </a:t>
            </a:r>
            <a:r>
              <a:rPr lang="en-US" altLang="el-GR" sz="2000" dirty="0">
                <a:sym typeface="Symbol" panose="05050102010706020507" pitchFamily="18" charset="2"/>
              </a:rPr>
              <a:t> major = 'CS' </a:t>
            </a:r>
            <a:r>
              <a:rPr lang="en-US" altLang="el-GR" sz="2000" dirty="0"/>
              <a:t> dec = 'NO'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E1CB47E-DBE5-B022-03BA-67D0D196E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6988"/>
            <a:ext cx="7772400" cy="1143001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Select: </a:t>
            </a:r>
            <a:r>
              <a:rPr lang="el-GR" altLang="el-GR" b="1">
                <a:solidFill>
                  <a:srgbClr val="FFFF00"/>
                </a:solidFill>
              </a:rPr>
              <a:t>Κριτήρια Περιορισμού </a:t>
            </a:r>
            <a:r>
              <a:rPr lang="en-US" altLang="el-GR" b="1">
                <a:solidFill>
                  <a:srgbClr val="FFFF00"/>
                </a:solidFill>
              </a:rPr>
              <a:t>Tuples </a:t>
            </a:r>
            <a:r>
              <a:rPr lang="el-GR" altLang="el-GR" b="1">
                <a:solidFill>
                  <a:srgbClr val="FFFF00"/>
                </a:solidFill>
              </a:rPr>
              <a:t>Αποτελέσματος</a:t>
            </a:r>
            <a:endParaRPr lang="en-US" altLang="el-GR" b="1">
              <a:solidFill>
                <a:srgbClr val="FFFF00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BA84B37-6BBE-F656-E35E-5766ABA7E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25538"/>
            <a:ext cx="7772400" cy="2752725"/>
          </a:xfrm>
        </p:spPr>
        <p:txBody>
          <a:bodyPr/>
          <a:lstStyle/>
          <a:p>
            <a:pPr marL="0" lvl="1" indent="0">
              <a:lnSpc>
                <a:spcPct val="90000"/>
              </a:lnSpc>
              <a:buSzPct val="85000"/>
              <a:buFontTx/>
              <a:buNone/>
              <a:defRPr/>
            </a:pPr>
            <a:r>
              <a:rPr lang="el-GR" dirty="0" err="1"/>
              <a:t>σ</a:t>
            </a:r>
            <a:r>
              <a:rPr lang="el-GR" baseline="-25000" dirty="0" err="1"/>
              <a:t>ΣΥΝΘΗΚΕΣ</a:t>
            </a:r>
            <a:r>
              <a:rPr lang="el-GR" dirty="0"/>
              <a:t> </a:t>
            </a:r>
            <a:r>
              <a:rPr lang="en-US" dirty="0" err="1"/>
              <a:t>RelationName</a:t>
            </a:r>
            <a:r>
              <a:rPr lang="en-US" dirty="0"/>
              <a:t> </a:t>
            </a:r>
            <a:r>
              <a:rPr lang="el-GR" dirty="0"/>
              <a:t>ή </a:t>
            </a:r>
            <a:r>
              <a:rPr lang="el-GR" dirty="0" err="1"/>
              <a:t>σ</a:t>
            </a:r>
            <a:r>
              <a:rPr lang="el-GR" baseline="-25000" dirty="0" err="1"/>
              <a:t>ΣΥΝΘΗΚΕΣ</a:t>
            </a:r>
            <a:r>
              <a:rPr lang="el-GR" baseline="-25000" dirty="0"/>
              <a:t> </a:t>
            </a:r>
            <a:r>
              <a:rPr lang="en-US" dirty="0"/>
              <a:t>(Expression)</a:t>
            </a:r>
            <a:endParaRPr lang="el-GR" dirty="0"/>
          </a:p>
          <a:p>
            <a:pPr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l-GR" sz="2400" dirty="0"/>
              <a:t>Φοιτητές με μέσο όρο </a:t>
            </a:r>
            <a:r>
              <a:rPr lang="en-US" sz="2400" dirty="0"/>
              <a:t>(GPA) </a:t>
            </a:r>
            <a:r>
              <a:rPr lang="el-GR" sz="2400" dirty="0"/>
              <a:t>&gt; 3.5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l-GR" sz="3600" dirty="0"/>
              <a:t>σ</a:t>
            </a:r>
            <a:r>
              <a:rPr lang="en-US" baseline="-25000" dirty="0"/>
              <a:t>GPA&gt;3.5</a:t>
            </a:r>
            <a:r>
              <a:rPr lang="en-US" dirty="0"/>
              <a:t> (Student)</a:t>
            </a:r>
            <a:endParaRPr lang="el-GR" sz="2400" dirty="0"/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l-GR" sz="2400" dirty="0"/>
              <a:t>Φοιτητές με μέσο όρο </a:t>
            </a:r>
            <a:r>
              <a:rPr lang="en-US" sz="2400" dirty="0"/>
              <a:t>(GPA) </a:t>
            </a:r>
            <a:r>
              <a:rPr lang="el-GR" sz="2400" dirty="0"/>
              <a:t>&gt; 3.5 και </a:t>
            </a:r>
            <a:r>
              <a:rPr lang="en-US" sz="2400" dirty="0" err="1"/>
              <a:t>hs</a:t>
            </a:r>
            <a:r>
              <a:rPr lang="en-US" sz="2400" dirty="0"/>
              <a:t> &lt; 1000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l-GR" sz="3600" dirty="0"/>
              <a:t>σ</a:t>
            </a:r>
            <a:r>
              <a:rPr lang="en-US" baseline="-25000" dirty="0"/>
              <a:t>GPA&gt;3.5 </a:t>
            </a:r>
            <a:r>
              <a:rPr lang="en-US" baseline="-25000" dirty="0">
                <a:sym typeface="Symbol"/>
              </a:rPr>
              <a:t></a:t>
            </a:r>
            <a:r>
              <a:rPr lang="en-US" baseline="-25000" dirty="0"/>
              <a:t> </a:t>
            </a:r>
            <a:r>
              <a:rPr lang="en-US" baseline="-25000" dirty="0" err="1"/>
              <a:t>hs</a:t>
            </a:r>
            <a:r>
              <a:rPr lang="en-US" baseline="-25000" dirty="0"/>
              <a:t> &lt; 1000</a:t>
            </a:r>
            <a:r>
              <a:rPr lang="en-US" dirty="0"/>
              <a:t> (Student)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l-GR" sz="2400" dirty="0"/>
              <a:t>Αιτήσεις στο </a:t>
            </a:r>
            <a:r>
              <a:rPr lang="en-US" sz="2400" dirty="0"/>
              <a:t>CS </a:t>
            </a:r>
            <a:r>
              <a:rPr lang="el-GR" sz="2400" dirty="0"/>
              <a:t>του </a:t>
            </a:r>
            <a:r>
              <a:rPr lang="en-US" sz="2400" dirty="0"/>
              <a:t>TUC</a:t>
            </a:r>
            <a:endParaRPr lang="el-GR" sz="2400" dirty="0"/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l-GR" sz="3200" dirty="0"/>
              <a:t>σ</a:t>
            </a:r>
            <a:r>
              <a:rPr lang="en-US" sz="2400" baseline="-25000" dirty="0" err="1"/>
              <a:t>cName</a:t>
            </a:r>
            <a:r>
              <a:rPr lang="en-US" sz="2400" baseline="-25000" dirty="0"/>
              <a:t> = 'TUC' </a:t>
            </a:r>
            <a:r>
              <a:rPr lang="en-US" sz="2400" baseline="-25000" dirty="0">
                <a:sym typeface="Symbol"/>
              </a:rPr>
              <a:t></a:t>
            </a:r>
            <a:r>
              <a:rPr lang="en-US" sz="2400" baseline="-25000" dirty="0"/>
              <a:t> major = 'CS'</a:t>
            </a:r>
            <a:r>
              <a:rPr lang="en-US" sz="2400" dirty="0"/>
              <a:t> (Apply)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4F5194-89C1-69CB-D8ED-CA150BE70648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0FB0D9-4CDD-FC80-46AB-BDBC3F547EE7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EEEA68B-42E3-919A-4B60-D1B7F4400BFA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224" name="TextBox 6">
            <a:extLst>
              <a:ext uri="{FF2B5EF4-FFF2-40B4-BE49-F238E27FC236}">
                <a16:creationId xmlns:a16="http://schemas.microsoft.com/office/drawing/2014/main" id="{7E3925A9-CBD5-9636-EDAC-A79AF5054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6225" name="TextBox 7">
            <a:extLst>
              <a:ext uri="{FF2B5EF4-FFF2-40B4-BE49-F238E27FC236}">
                <a16:creationId xmlns:a16="http://schemas.microsoft.com/office/drawing/2014/main" id="{79A22C82-55AF-4BAD-EAE1-8023E12D6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6226" name="TextBox 8">
            <a:extLst>
              <a:ext uri="{FF2B5EF4-FFF2-40B4-BE49-F238E27FC236}">
                <a16:creationId xmlns:a16="http://schemas.microsoft.com/office/drawing/2014/main" id="{5D8D77AD-2F87-0B44-586C-31D14B7B9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6974790-D5DA-349A-A52F-4168B170E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6988"/>
            <a:ext cx="7772400" cy="1143001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Project: </a:t>
            </a:r>
            <a:r>
              <a:rPr lang="el-GR" altLang="el-GR" b="1">
                <a:solidFill>
                  <a:srgbClr val="FFFF00"/>
                </a:solidFill>
              </a:rPr>
              <a:t>Επιλογή Συγκεκριμένων Κολώνων (</a:t>
            </a:r>
            <a:r>
              <a:rPr lang="en-US" altLang="el-GR" b="1">
                <a:solidFill>
                  <a:srgbClr val="FFFF00"/>
                </a:solidFill>
              </a:rPr>
              <a:t>Attributes)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59ECC5A-6D88-555B-05DC-095DD8419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79500"/>
            <a:ext cx="8207375" cy="27527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l-GR" sz="2800" dirty="0"/>
              <a:t>Γενική μορφή</a:t>
            </a:r>
          </a:p>
          <a:p>
            <a:pPr marL="0" lvl="1" indent="0">
              <a:lnSpc>
                <a:spcPct val="90000"/>
              </a:lnSpc>
              <a:buSzPct val="85000"/>
              <a:buFontTx/>
              <a:buNone/>
              <a:defRPr/>
            </a:pPr>
            <a:r>
              <a:rPr lang="el-GR" sz="3600" dirty="0"/>
              <a:t>π</a:t>
            </a:r>
            <a:r>
              <a:rPr lang="el-GR" baseline="-25000" dirty="0"/>
              <a:t>Α1, Α2, …, Α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en-US" dirty="0" err="1"/>
              <a:t>RelationName</a:t>
            </a:r>
            <a:r>
              <a:rPr lang="en-US" dirty="0"/>
              <a:t> </a:t>
            </a:r>
            <a:r>
              <a:rPr lang="el-GR" dirty="0"/>
              <a:t>ή π</a:t>
            </a:r>
            <a:r>
              <a:rPr lang="el-GR" baseline="-25000" dirty="0"/>
              <a:t>Α1, Α2, …, Α</a:t>
            </a:r>
            <a:r>
              <a:rPr lang="en-US" baseline="-25000" dirty="0"/>
              <a:t>n</a:t>
            </a:r>
            <a:r>
              <a:rPr lang="en-US" dirty="0"/>
              <a:t> (Expression)</a:t>
            </a:r>
            <a:endParaRPr lang="el-GR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sz="36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800" dirty="0" err="1"/>
              <a:t>sID</a:t>
            </a:r>
            <a:r>
              <a:rPr lang="en-US" sz="2800" dirty="0"/>
              <a:t> </a:t>
            </a:r>
            <a:r>
              <a:rPr lang="el-GR" sz="2800" dirty="0"/>
              <a:t>και απόφαση για κάθε αίτηση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l-GR" sz="3600" dirty="0"/>
              <a:t>π</a:t>
            </a:r>
            <a:r>
              <a:rPr lang="en-US" baseline="-25000" dirty="0" err="1"/>
              <a:t>sID</a:t>
            </a:r>
            <a:r>
              <a:rPr lang="en-US" baseline="-25000" dirty="0"/>
              <a:t>, </a:t>
            </a:r>
            <a:r>
              <a:rPr lang="en-US" baseline="-25000" dirty="0" err="1"/>
              <a:t>dec</a:t>
            </a:r>
            <a:r>
              <a:rPr lang="en-US" baseline="-25000" dirty="0"/>
              <a:t> </a:t>
            </a:r>
            <a:r>
              <a:rPr lang="en-US" dirty="0"/>
              <a:t>(Apply)</a:t>
            </a:r>
            <a:endParaRPr lang="el-GR" sz="2400" dirty="0"/>
          </a:p>
          <a:p>
            <a:pPr marL="0" lvl="1" indent="0">
              <a:lnSpc>
                <a:spcPct val="90000"/>
              </a:lnSpc>
              <a:buFontTx/>
              <a:buNone/>
              <a:defRPr/>
            </a:pPr>
            <a:r>
              <a:rPr lang="el-GR" sz="2400" dirty="0"/>
              <a:t>Πόσες εγγραφές θα επιστραφούν για κάποιον που έκανε πολλές αιτήσεις;</a:t>
            </a:r>
            <a:endParaRPr lang="el-GR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E4831F-4EE0-F221-F98D-D7AAE86A6A75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3431F2-7295-B8A1-B2A4-E5BF75AD4F8F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16E759-FD14-8FCA-54EC-322D4401603B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48" name="TextBox 6">
            <a:extLst>
              <a:ext uri="{FF2B5EF4-FFF2-40B4-BE49-F238E27FC236}">
                <a16:creationId xmlns:a16="http://schemas.microsoft.com/office/drawing/2014/main" id="{785E0B48-0AA4-289C-6D99-A42FE0E85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7249" name="TextBox 7">
            <a:extLst>
              <a:ext uri="{FF2B5EF4-FFF2-40B4-BE49-F238E27FC236}">
                <a16:creationId xmlns:a16="http://schemas.microsoft.com/office/drawing/2014/main" id="{B5E11A5B-17F3-BB44-EC0C-F74BA570A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7250" name="TextBox 8">
            <a:extLst>
              <a:ext uri="{FF2B5EF4-FFF2-40B4-BE49-F238E27FC236}">
                <a16:creationId xmlns:a16="http://schemas.microsoft.com/office/drawing/2014/main" id="{C95B77F5-EC61-2853-76B4-1A8A9BDEA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6C1FF2-6235-AE28-6C1A-0C98660B6E1D}"/>
              </a:ext>
            </a:extLst>
          </p:cNvPr>
          <p:cNvGraphicFramePr>
            <a:graphicFrameLocks noGrp="1"/>
          </p:cNvGraphicFramePr>
          <p:nvPr/>
        </p:nvGraphicFramePr>
        <p:xfrm>
          <a:off x="5854700" y="2343150"/>
          <a:ext cx="1152525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72" marR="91472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72" marR="91472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72" marR="91472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72" marR="91472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72" marR="91472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72" marR="91472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72" marR="91472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72" marR="91472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D2BA524-0ABE-5C12-21BA-C3F4191864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6988"/>
            <a:ext cx="7772400" cy="1143001"/>
          </a:xfrm>
        </p:spPr>
        <p:txBody>
          <a:bodyPr/>
          <a:lstStyle/>
          <a:p>
            <a:r>
              <a:rPr lang="el-GR" altLang="el-GR" b="1">
                <a:solidFill>
                  <a:srgbClr val="FFFF00"/>
                </a:solidFill>
              </a:rPr>
              <a:t>Συνδυασμός </a:t>
            </a:r>
            <a:r>
              <a:rPr lang="en-US" altLang="el-GR" b="1">
                <a:solidFill>
                  <a:srgbClr val="FFFF00"/>
                </a:solidFill>
              </a:rPr>
              <a:t>Project + Select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800BB6B-F8EB-92A3-661D-7BB4E0977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79500"/>
            <a:ext cx="8207375" cy="27527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l-GR" sz="2800" dirty="0" err="1"/>
              <a:t>sID</a:t>
            </a:r>
            <a:r>
              <a:rPr lang="en-US" altLang="el-GR" sz="2800" dirty="0"/>
              <a:t>, </a:t>
            </a:r>
            <a:r>
              <a:rPr lang="en-US" altLang="el-GR" sz="2800" dirty="0" err="1"/>
              <a:t>sName</a:t>
            </a:r>
            <a:r>
              <a:rPr lang="en-US" altLang="el-GR" sz="2800" dirty="0"/>
              <a:t> </a:t>
            </a:r>
            <a:r>
              <a:rPr lang="el-GR" altLang="el-GR" sz="2800" dirty="0"/>
              <a:t>μαθητών με </a:t>
            </a:r>
            <a:r>
              <a:rPr lang="en-US" altLang="el-GR" sz="2800" dirty="0"/>
              <a:t>GPA &gt; 3.5</a:t>
            </a:r>
            <a:endParaRPr lang="el-GR" altLang="el-GR" sz="2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l-GR" altLang="el-GR" sz="3600" dirty="0"/>
              <a:t>π</a:t>
            </a:r>
            <a:r>
              <a:rPr lang="en-US" altLang="el-GR" baseline="-25000" dirty="0" err="1"/>
              <a:t>sID</a:t>
            </a:r>
            <a:r>
              <a:rPr lang="en-US" altLang="el-GR" baseline="-25000" dirty="0"/>
              <a:t>, </a:t>
            </a:r>
            <a:r>
              <a:rPr lang="en-US" altLang="el-GR" baseline="-25000" dirty="0" err="1"/>
              <a:t>sName</a:t>
            </a:r>
            <a:r>
              <a:rPr lang="en-US" altLang="el-GR" baseline="-25000" dirty="0"/>
              <a:t> </a:t>
            </a:r>
            <a:r>
              <a:rPr lang="en-US" altLang="el-GR" dirty="0"/>
              <a:t>(</a:t>
            </a:r>
            <a:r>
              <a:rPr lang="el-GR" altLang="el-GR" sz="3600" dirty="0"/>
              <a:t>σ</a:t>
            </a:r>
            <a:r>
              <a:rPr lang="en-US" altLang="el-GR" baseline="-25000" dirty="0"/>
              <a:t>GPA&gt;3.5</a:t>
            </a:r>
            <a:r>
              <a:rPr lang="en-US" altLang="el-GR" dirty="0"/>
              <a:t> (Student))</a:t>
            </a:r>
            <a:endParaRPr lang="en-US" altLang="el-GR" sz="2400" dirty="0"/>
          </a:p>
          <a:p>
            <a:pPr lvl="1" indent="-742950">
              <a:lnSpc>
                <a:spcPct val="90000"/>
              </a:lnSpc>
              <a:buFontTx/>
              <a:buNone/>
            </a:pPr>
            <a:endParaRPr lang="en-US" altLang="el-GR" sz="2400" dirty="0"/>
          </a:p>
          <a:p>
            <a:pPr lvl="1" indent="-742950">
              <a:lnSpc>
                <a:spcPct val="90000"/>
              </a:lnSpc>
              <a:buFontTx/>
              <a:buNone/>
            </a:pPr>
            <a:r>
              <a:rPr lang="el-GR" altLang="el-GR" sz="2400" dirty="0"/>
              <a:t>Ισοδύναμο </a:t>
            </a:r>
            <a:r>
              <a:rPr lang="en-US" altLang="el-GR" sz="2400" dirty="0"/>
              <a:t>SQL </a:t>
            </a:r>
            <a:r>
              <a:rPr lang="el-GR" altLang="el-GR" sz="2400" dirty="0"/>
              <a:t>ερώτημα:</a:t>
            </a:r>
          </a:p>
          <a:p>
            <a:pPr marL="0" lvl="1" indent="0">
              <a:buFontTx/>
              <a:buNone/>
              <a:defRPr/>
            </a:pPr>
            <a:r>
              <a:rPr lang="en-US" sz="2400" dirty="0">
                <a:cs typeface="Times New Roman" pitchFamily="18" charset="0"/>
              </a:rPr>
              <a:t>SELECT DISTINCT </a:t>
            </a:r>
            <a:r>
              <a:rPr lang="en-US" sz="2400" dirty="0" err="1">
                <a:cs typeface="Times New Roman" pitchFamily="18" charset="0"/>
              </a:rPr>
              <a:t>sID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dirty="0" err="1">
                <a:cs typeface="Times New Roman" pitchFamily="18" charset="0"/>
              </a:rPr>
              <a:t>sName</a:t>
            </a:r>
            <a:r>
              <a:rPr lang="en-US" sz="2400" dirty="0">
                <a:cs typeface="Times New Roman" pitchFamily="18" charset="0"/>
              </a:rPr>
              <a:t>                    </a:t>
            </a:r>
          </a:p>
          <a:p>
            <a:pPr marL="0" lvl="1" indent="0">
              <a:buFontTx/>
              <a:buNone/>
              <a:defRPr/>
            </a:pPr>
            <a:r>
              <a:rPr lang="en-US" sz="2400" dirty="0">
                <a:cs typeface="Times New Roman" pitchFamily="18" charset="0"/>
              </a:rPr>
              <a:t>FROM Student WHERE GPA &gt; 3.5</a:t>
            </a:r>
          </a:p>
          <a:p>
            <a:pPr lvl="1" indent="-742950">
              <a:lnSpc>
                <a:spcPct val="90000"/>
              </a:lnSpc>
              <a:buFontTx/>
              <a:buNone/>
            </a:pPr>
            <a:endParaRPr lang="en-US" altLang="el-GR" sz="2400" dirty="0"/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dirty="0"/>
          </a:p>
        </p:txBody>
      </p:sp>
      <p:sp>
        <p:nvSpPr>
          <p:cNvPr id="8196" name="TextBox 14">
            <a:extLst>
              <a:ext uri="{FF2B5EF4-FFF2-40B4-BE49-F238E27FC236}">
                <a16:creationId xmlns:a16="http://schemas.microsoft.com/office/drawing/2014/main" id="{36E029BB-62AF-AF27-9CF3-101B3BE72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634310"/>
            <a:ext cx="1366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8197" name="TextBox 15">
            <a:extLst>
              <a:ext uri="{FF2B5EF4-FFF2-40B4-BE49-F238E27FC236}">
                <a16:creationId xmlns:a16="http://schemas.microsoft.com/office/drawing/2014/main" id="{02E2EFBE-61D1-8F5E-04A4-81A789CF4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3907110"/>
            <a:ext cx="1368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D8C3B34-D1FA-5A23-D914-22E0AEB7C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5211"/>
              </p:ext>
            </p:extLst>
          </p:nvPr>
        </p:nvGraphicFramePr>
        <p:xfrm>
          <a:off x="827088" y="4434160"/>
          <a:ext cx="3744911" cy="22240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/>
                        <a:t>sID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51" marR="91451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1700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/>
                        <a:t>3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3.6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700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/>
                        <a:t>4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Jim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3.4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/>
                        <a:t>5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Carl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3.8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9</a:t>
                      </a:r>
                      <a:r>
                        <a:rPr lang="en-US" sz="1800"/>
                        <a:t>00</a:t>
                      </a:r>
                      <a:endParaRPr lang="el-GR" sz="1800" dirty="0"/>
                    </a:p>
                  </a:txBody>
                  <a:tcPr marL="91461" marR="91461" marT="45686" marB="4568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AAA9420D-CE7D-273E-55DF-1542F02FD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4797698"/>
            <a:ext cx="4105275" cy="366712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61EFCC-367A-0EC9-AAB9-B741B539D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5518423"/>
            <a:ext cx="4105275" cy="365125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3F9520-D07A-F626-C141-2EDDC4165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4764360"/>
            <a:ext cx="2163762" cy="409575"/>
          </a:xfrm>
          <a:prstGeom prst="rect">
            <a:avLst/>
          </a:prstGeom>
          <a:noFill/>
          <a:ln w="476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30B1CA5-5D40-AC1C-555A-762C41083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5158060"/>
            <a:ext cx="2163762" cy="409575"/>
          </a:xfrm>
          <a:prstGeom prst="rect">
            <a:avLst/>
          </a:prstGeom>
          <a:noFill/>
          <a:ln w="476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0EAE73-3CBD-C72D-EBF1-441FF8281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5158060"/>
            <a:ext cx="4105275" cy="366713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423EBB-4673-29AF-7C7B-5B1C22CE9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5478735"/>
            <a:ext cx="2163762" cy="409575"/>
          </a:xfrm>
          <a:prstGeom prst="rect">
            <a:avLst/>
          </a:prstGeom>
          <a:noFill/>
          <a:ln w="476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4F0E64-1ECD-CBE8-3234-E7EAC4E90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6259785"/>
            <a:ext cx="2165350" cy="409575"/>
          </a:xfrm>
          <a:prstGeom prst="rect">
            <a:avLst/>
          </a:prstGeom>
          <a:noFill/>
          <a:ln w="47625" algn="ctr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80E6B9-9F54-817B-4C79-EA9FFFA7E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6302648"/>
            <a:ext cx="4105275" cy="366712"/>
          </a:xfrm>
          <a:prstGeom prst="rect">
            <a:avLst/>
          </a:prstGeom>
          <a:noFill/>
          <a:ln w="476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</a:endParaRPr>
          </a:p>
        </p:txBody>
      </p:sp>
      <p:sp>
        <p:nvSpPr>
          <p:cNvPr id="22" name="TextBox 14">
            <a:extLst>
              <a:ext uri="{FF2B5EF4-FFF2-40B4-BE49-F238E27FC236}">
                <a16:creationId xmlns:a16="http://schemas.microsoft.com/office/drawing/2014/main" id="{211D5375-C0DB-E006-9F0A-72DD3A967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9138" y="5634310"/>
            <a:ext cx="1366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331E571D-2BF9-759E-F3E4-74D9CED08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3907110"/>
            <a:ext cx="1368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Result</a:t>
            </a:r>
            <a:endParaRPr lang="el-GR" altLang="el-GR" sz="240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5C869EE1-DDEB-183D-B56B-341871791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703577"/>
              </p:ext>
            </p:extLst>
          </p:nvPr>
        </p:nvGraphicFramePr>
        <p:xfrm>
          <a:off x="5795963" y="4434160"/>
          <a:ext cx="2160587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sID</a:t>
                      </a:r>
                      <a:endParaRPr lang="el-GR" sz="1600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54" marR="91454" marT="45706" marB="4570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54" marR="91454" marT="45706" marB="4570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54" marR="91454" marT="45706" marB="4570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54" marR="91454" marT="45706" marB="4570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/>
                        <a:t>3</a:t>
                      </a:r>
                      <a:endParaRPr lang="el-GR" sz="1800" dirty="0"/>
                    </a:p>
                  </a:txBody>
                  <a:tcPr marL="91454" marR="91454" marT="45706" marB="45706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54" marR="91454" marT="45706" marB="4570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/>
                        <a:t>5</a:t>
                      </a:r>
                      <a:endParaRPr lang="el-GR" sz="1800" dirty="0"/>
                    </a:p>
                  </a:txBody>
                  <a:tcPr marL="91454" marR="91454" marT="45706" marB="45706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Carl</a:t>
                      </a:r>
                      <a:endParaRPr lang="el-GR" sz="1800" dirty="0"/>
                    </a:p>
                  </a:txBody>
                  <a:tcPr marL="91454" marR="91454" marT="45706" marB="4570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3310054-A915-35E3-FC14-4E75CC606668}"/>
              </a:ext>
            </a:extLst>
          </p:cNvPr>
          <p:cNvSpPr txBox="1"/>
          <p:nvPr/>
        </p:nvSpPr>
        <p:spPr>
          <a:xfrm>
            <a:off x="5724128" y="2564904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Σημείωση: Το </a:t>
            </a:r>
            <a:r>
              <a:rPr lang="en-US" dirty="0">
                <a:solidFill>
                  <a:schemeClr val="bg1"/>
                </a:solidFill>
              </a:rPr>
              <a:t>DISTINCT </a:t>
            </a:r>
            <a:r>
              <a:rPr lang="el-GR" dirty="0">
                <a:solidFill>
                  <a:schemeClr val="bg1"/>
                </a:solidFill>
              </a:rPr>
              <a:t>είναι μόνο για την άλγεβρα σε </a:t>
            </a:r>
            <a:r>
              <a:rPr lang="en-US" dirty="0">
                <a:solidFill>
                  <a:schemeClr val="bg1"/>
                </a:solidFill>
              </a:rPr>
              <a:t>sets</a:t>
            </a: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5C94B4D-1108-7A24-7255-F8B5841752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Cross-Product </a:t>
            </a:r>
            <a:r>
              <a:rPr lang="el-GR" altLang="el-GR" b="1">
                <a:solidFill>
                  <a:srgbClr val="FFFF00"/>
                </a:solidFill>
              </a:rPr>
              <a:t>/ </a:t>
            </a:r>
            <a:r>
              <a:rPr lang="en-US" altLang="el-GR" b="1">
                <a:solidFill>
                  <a:srgbClr val="FFFF00"/>
                </a:solidFill>
              </a:rPr>
              <a:t>Cartesian Product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B5941A5-2AAD-B0D5-5CE8-F72858F73D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l-GR" sz="2400" b="1" dirty="0">
                <a:solidFill>
                  <a:srgbClr val="FFFF00"/>
                </a:solidFill>
                <a:cs typeface="Times New Roman" pitchFamily="18" charset="0"/>
              </a:rPr>
              <a:t>Καρτεσιανό Γινόμενο: Συνδυασμός 2 σχέσεων</a:t>
            </a:r>
            <a:r>
              <a:rPr lang="en-US" sz="2400" b="1" dirty="0">
                <a:solidFill>
                  <a:srgbClr val="FFFF00"/>
                </a:solidFill>
                <a:cs typeface="Times New Roman" pitchFamily="18" charset="0"/>
              </a:rPr>
              <a:t> R, S</a:t>
            </a:r>
            <a:endParaRPr lang="el-GR" sz="2400" dirty="0">
              <a:cs typeface="Times New Roman" pitchFamily="18" charset="0"/>
            </a:endParaRPr>
          </a:p>
          <a:p>
            <a:pPr marL="627063" lvl="1" indent="-169863">
              <a:buFont typeface="Wingdings" pitchFamily="2" charset="2"/>
              <a:buChar char="§"/>
              <a:defRPr/>
            </a:pPr>
            <a:r>
              <a:rPr lang="el-GR" sz="2000" dirty="0">
                <a:cs typeface="Times New Roman" pitchFamily="18" charset="0"/>
              </a:rPr>
              <a:t>Πλειάδες παράγονται «κολλώντας» </a:t>
            </a:r>
            <a:r>
              <a:rPr lang="en-US" sz="2000" dirty="0" err="1">
                <a:cs typeface="Times New Roman" pitchFamily="18" charset="0"/>
              </a:rPr>
              <a:t>tuples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l-GR" sz="2000" dirty="0">
                <a:cs typeface="Times New Roman" pitchFamily="18" charset="0"/>
              </a:rPr>
              <a:t>της </a:t>
            </a:r>
            <a:r>
              <a:rPr lang="en-US" sz="2000" dirty="0">
                <a:cs typeface="Times New Roman" pitchFamily="18" charset="0"/>
              </a:rPr>
              <a:t>R </a:t>
            </a:r>
            <a:r>
              <a:rPr lang="el-GR" sz="2000" dirty="0">
                <a:cs typeface="Times New Roman" pitchFamily="18" charset="0"/>
              </a:rPr>
              <a:t>με αυτά της </a:t>
            </a:r>
            <a:r>
              <a:rPr lang="en-US" sz="2000" dirty="0">
                <a:cs typeface="Times New Roman" pitchFamily="18" charset="0"/>
              </a:rPr>
              <a:t>S</a:t>
            </a:r>
          </a:p>
          <a:p>
            <a:pPr marL="627063" lvl="1" indent="-169863">
              <a:buFont typeface="Wingdings" pitchFamily="2" charset="2"/>
              <a:buChar char="§"/>
              <a:defRPr/>
            </a:pPr>
            <a:r>
              <a:rPr lang="el-GR" sz="2000" dirty="0">
                <a:cs typeface="Times New Roman" pitchFamily="18" charset="0"/>
              </a:rPr>
              <a:t>Αποτέλεσμα με τόσες κολώνες όσες το ΑΘΡΟΙΣΜΑ των κολώνων των </a:t>
            </a:r>
            <a:r>
              <a:rPr lang="en-US" sz="2000" dirty="0">
                <a:cs typeface="Times New Roman" pitchFamily="18" charset="0"/>
              </a:rPr>
              <a:t>R,S</a:t>
            </a:r>
          </a:p>
          <a:p>
            <a:pPr marL="627063" lvl="1" indent="-169863">
              <a:buFont typeface="Wingdings" pitchFamily="2" charset="2"/>
              <a:buChar char="§"/>
              <a:defRPr/>
            </a:pPr>
            <a:r>
              <a:rPr lang="el-GR" sz="2000" dirty="0">
                <a:cs typeface="Times New Roman" pitchFamily="18" charset="0"/>
              </a:rPr>
              <a:t>Τόσες εγγραφές όσες το ΓΙΝΟΜΕΝΟ του αριθμού εγγραφών των </a:t>
            </a:r>
            <a:r>
              <a:rPr lang="en-US" sz="2000" dirty="0">
                <a:cs typeface="Times New Roman" pitchFamily="18" charset="0"/>
              </a:rPr>
              <a:t>R,S</a:t>
            </a:r>
            <a:endParaRPr lang="el-GR" sz="2000" dirty="0">
              <a:cs typeface="Times New Roman" pitchFamily="18" charset="0"/>
            </a:endParaRPr>
          </a:p>
          <a:p>
            <a:pPr marL="0" lvl="1" indent="0" algn="ctr">
              <a:buFontTx/>
              <a:buNone/>
              <a:defRPr/>
            </a:pPr>
            <a:r>
              <a:rPr lang="en-US" sz="2400" dirty="0">
                <a:solidFill>
                  <a:srgbClr val="FFFF00"/>
                </a:solidFill>
                <a:cs typeface="Times New Roman" pitchFamily="18" charset="0"/>
              </a:rPr>
              <a:t>Student x Apply</a:t>
            </a:r>
          </a:p>
          <a:p>
            <a:pPr marL="0" lvl="1" indent="0">
              <a:buFontTx/>
              <a:buNone/>
              <a:defRPr/>
            </a:pPr>
            <a:endParaRPr lang="en-US" sz="1400" dirty="0">
              <a:cs typeface="Times New Roman" pitchFamily="18" charset="0"/>
            </a:endParaRPr>
          </a:p>
          <a:p>
            <a:pPr marL="0" lvl="1" indent="0">
              <a:buFontTx/>
              <a:buNone/>
              <a:defRPr/>
            </a:pPr>
            <a:r>
              <a:rPr lang="el-GR" sz="2400" dirty="0">
                <a:cs typeface="Times New Roman" pitchFamily="18" charset="0"/>
              </a:rPr>
              <a:t>Παράδειγμα Καρτεσιανού γινομένου στην </a:t>
            </a:r>
            <a:r>
              <a:rPr lang="en-US" sz="2400" dirty="0">
                <a:cs typeface="Times New Roman" pitchFamily="18" charset="0"/>
              </a:rPr>
              <a:t>SQL:</a:t>
            </a:r>
          </a:p>
          <a:p>
            <a:pPr marL="0" lvl="1" indent="0">
              <a:buFontTx/>
              <a:buNone/>
              <a:defRPr/>
            </a:pPr>
            <a:r>
              <a:rPr lang="en-US" sz="2400" dirty="0">
                <a:cs typeface="Times New Roman" pitchFamily="18" charset="0"/>
              </a:rPr>
              <a:t>SELECT * FROM Student, Apply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35F942F-3FC5-2E44-7629-A23F2EC02A67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56E097F-C37A-6C73-07B7-9F1A9A285C3F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B267AD7-3004-384F-67EE-EE9CC4A082DB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96" name="TextBox 13">
            <a:extLst>
              <a:ext uri="{FF2B5EF4-FFF2-40B4-BE49-F238E27FC236}">
                <a16:creationId xmlns:a16="http://schemas.microsoft.com/office/drawing/2014/main" id="{CAF934AF-7574-1703-7222-955D6A1E3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9297" name="TextBox 14">
            <a:extLst>
              <a:ext uri="{FF2B5EF4-FFF2-40B4-BE49-F238E27FC236}">
                <a16:creationId xmlns:a16="http://schemas.microsoft.com/office/drawing/2014/main" id="{C3F7E8DB-CC8F-AA76-E8C9-0CB9F309A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9298" name="TextBox 15">
            <a:extLst>
              <a:ext uri="{FF2B5EF4-FFF2-40B4-BE49-F238E27FC236}">
                <a16:creationId xmlns:a16="http://schemas.microsoft.com/office/drawing/2014/main" id="{C0C694D8-7CEC-6591-9B03-F18BB4E46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6E6AF4E-612F-7A76-4069-48374B4B6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Cross-Product </a:t>
            </a:r>
            <a:r>
              <a:rPr lang="el-GR" altLang="el-GR" b="1">
                <a:solidFill>
                  <a:srgbClr val="FFFF00"/>
                </a:solidFill>
              </a:rPr>
              <a:t>/ </a:t>
            </a:r>
            <a:r>
              <a:rPr lang="en-US" altLang="el-GR" b="1">
                <a:solidFill>
                  <a:srgbClr val="FFFF00"/>
                </a:solidFill>
              </a:rPr>
              <a:t>Cartesian Product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2DBBD4C-9C65-DD1E-E677-BF1AF4F4E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772400" cy="4114800"/>
          </a:xfrm>
        </p:spPr>
        <p:txBody>
          <a:bodyPr/>
          <a:lstStyle/>
          <a:p>
            <a:pPr marL="0" lvl="1" indent="0" algn="ctr">
              <a:buFontTx/>
              <a:buNone/>
            </a:pPr>
            <a:r>
              <a:rPr lang="en-US" altLang="el-GR" sz="2400">
                <a:cs typeface="Times New Roman" panose="02020603050405020304" pitchFamily="18" charset="0"/>
              </a:rPr>
              <a:t>Student x Apply</a:t>
            </a:r>
          </a:p>
          <a:p>
            <a:pPr marL="0" lvl="1" indent="0" algn="ctr">
              <a:buFontTx/>
              <a:buNone/>
            </a:pPr>
            <a:r>
              <a:rPr lang="el-GR" altLang="el-GR" sz="2400">
                <a:cs typeface="Times New Roman" panose="02020603050405020304" pitchFamily="18" charset="0"/>
              </a:rPr>
              <a:t>Παρατηρήστε τη μετονομασία γνωρισμάτων με ίδιο όνομα</a:t>
            </a:r>
            <a:endParaRPr lang="en-US" altLang="el-GR" sz="2400">
              <a:cs typeface="Times New Roman" panose="02020603050405020304" pitchFamily="18" charset="0"/>
            </a:endParaRPr>
          </a:p>
          <a:p>
            <a:pPr marL="0" lvl="1" indent="0">
              <a:buFontTx/>
              <a:buNone/>
            </a:pPr>
            <a:endParaRPr lang="en-US" altLang="el-GR" sz="2400"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24D5E2E-4044-D40E-1492-ABBCC8E568D0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5157788"/>
          <a:ext cx="2106612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cName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enr</a:t>
                      </a:r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56" marR="91456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89496D7-DAC4-284A-DDC3-D97DCAB892CB}"/>
              </a:ext>
            </a:extLst>
          </p:cNvPr>
          <p:cNvGraphicFramePr>
            <a:graphicFrameLocks noGrp="1"/>
          </p:cNvGraphicFramePr>
          <p:nvPr/>
        </p:nvGraphicFramePr>
        <p:xfrm>
          <a:off x="2771775" y="5186363"/>
          <a:ext cx="2808288" cy="14827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02F7842-6D73-4474-958A-9A69CDC170B6}"/>
              </a:ext>
            </a:extLst>
          </p:cNvPr>
          <p:cNvGraphicFramePr>
            <a:graphicFrameLocks noGrp="1"/>
          </p:cNvGraphicFramePr>
          <p:nvPr/>
        </p:nvGraphicFramePr>
        <p:xfrm>
          <a:off x="5795963" y="5157788"/>
          <a:ext cx="2808287" cy="14827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320" name="TextBox 13">
            <a:extLst>
              <a:ext uri="{FF2B5EF4-FFF2-40B4-BE49-F238E27FC236}">
                <a16:creationId xmlns:a16="http://schemas.microsoft.com/office/drawing/2014/main" id="{D66EA39D-4282-8CEF-4049-3E3E718DD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College</a:t>
            </a:r>
            <a:endParaRPr lang="el-GR" altLang="el-GR" sz="2400"/>
          </a:p>
        </p:txBody>
      </p:sp>
      <p:sp>
        <p:nvSpPr>
          <p:cNvPr id="10321" name="TextBox 14">
            <a:extLst>
              <a:ext uri="{FF2B5EF4-FFF2-40B4-BE49-F238E27FC236}">
                <a16:creationId xmlns:a16="http://schemas.microsoft.com/office/drawing/2014/main" id="{8D40301E-22E1-1C65-DDE5-7BCDBB127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72916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0322" name="TextBox 15">
            <a:extLst>
              <a:ext uri="{FF2B5EF4-FFF2-40B4-BE49-F238E27FC236}">
                <a16:creationId xmlns:a16="http://schemas.microsoft.com/office/drawing/2014/main" id="{58A71732-F54B-24B9-546B-F37DDF8E9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4724400"/>
            <a:ext cx="1368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1597888-FF95-38B1-C962-0FF90B9B4107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1916113"/>
          <a:ext cx="3455988" cy="25955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7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59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600" dirty="0" err="1"/>
                        <a:t>Student.sID</a:t>
                      </a:r>
                      <a:endParaRPr lang="el-GR" sz="16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9" marR="91429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8CFE85C-C190-CF5E-B570-810D5C7BFE78}"/>
              </a:ext>
            </a:extLst>
          </p:cNvPr>
          <p:cNvGraphicFramePr>
            <a:graphicFrameLocks noGrp="1"/>
          </p:cNvGraphicFramePr>
          <p:nvPr/>
        </p:nvGraphicFramePr>
        <p:xfrm>
          <a:off x="4356100" y="1922463"/>
          <a:ext cx="3671888" cy="25955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600" dirty="0" err="1"/>
                        <a:t>Apply.sID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endParaRPr lang="el-GR" sz="18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0407" name="Straight Arrow Connector 20">
            <a:extLst>
              <a:ext uri="{FF2B5EF4-FFF2-40B4-BE49-F238E27FC236}">
                <a16:creationId xmlns:a16="http://schemas.microsoft.com/office/drawing/2014/main" id="{A307921A-AFBD-D88F-8DD7-3BFB81C8AAA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19700" y="5732463"/>
            <a:ext cx="792163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08" name="Straight Arrow Connector 21">
            <a:extLst>
              <a:ext uri="{FF2B5EF4-FFF2-40B4-BE49-F238E27FC236}">
                <a16:creationId xmlns:a16="http://schemas.microsoft.com/office/drawing/2014/main" id="{6300E393-387C-91E0-A401-755B89F54A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19700" y="6092825"/>
            <a:ext cx="792163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09" name="Straight Arrow Connector 22">
            <a:extLst>
              <a:ext uri="{FF2B5EF4-FFF2-40B4-BE49-F238E27FC236}">
                <a16:creationId xmlns:a16="http://schemas.microsoft.com/office/drawing/2014/main" id="{8E40F7A3-E4C9-CEF7-0DCC-BEAA3A1DC3D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19700" y="6503988"/>
            <a:ext cx="792163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10" name="Straight Arrow Connector 23">
            <a:extLst>
              <a:ext uri="{FF2B5EF4-FFF2-40B4-BE49-F238E27FC236}">
                <a16:creationId xmlns:a16="http://schemas.microsoft.com/office/drawing/2014/main" id="{1C315C49-50E0-05D6-D36C-D56EBA2174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19700" y="5732463"/>
            <a:ext cx="792163" cy="360362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11" name="Straight Arrow Connector 25">
            <a:extLst>
              <a:ext uri="{FF2B5EF4-FFF2-40B4-BE49-F238E27FC236}">
                <a16:creationId xmlns:a16="http://schemas.microsoft.com/office/drawing/2014/main" id="{8E5AFFB0-AF90-3717-AC72-3B6F622099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19700" y="5732463"/>
            <a:ext cx="720725" cy="720725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12" name="Straight Arrow Connector 27">
            <a:extLst>
              <a:ext uri="{FF2B5EF4-FFF2-40B4-BE49-F238E27FC236}">
                <a16:creationId xmlns:a16="http://schemas.microsoft.com/office/drawing/2014/main" id="{0C6245DD-1C0E-5E25-4573-09267F4E06D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19700" y="6092825"/>
            <a:ext cx="792163" cy="360363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13" name="Straight Arrow Connector 28">
            <a:extLst>
              <a:ext uri="{FF2B5EF4-FFF2-40B4-BE49-F238E27FC236}">
                <a16:creationId xmlns:a16="http://schemas.microsoft.com/office/drawing/2014/main" id="{C27E86D7-894C-93F3-58C5-1AC613E788D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219700" y="5805488"/>
            <a:ext cx="792163" cy="287337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14" name="Straight Arrow Connector 30">
            <a:extLst>
              <a:ext uri="{FF2B5EF4-FFF2-40B4-BE49-F238E27FC236}">
                <a16:creationId xmlns:a16="http://schemas.microsoft.com/office/drawing/2014/main" id="{5953931D-4239-27B1-27EC-608E16725B6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219700" y="5589588"/>
            <a:ext cx="647700" cy="8636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15" name="Straight Arrow Connector 32">
            <a:extLst>
              <a:ext uri="{FF2B5EF4-FFF2-40B4-BE49-F238E27FC236}">
                <a16:creationId xmlns:a16="http://schemas.microsoft.com/office/drawing/2014/main" id="{5A2DAB24-3666-AA34-47D9-5CFE8469996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219700" y="6237288"/>
            <a:ext cx="792163" cy="287337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C5A7894-6EA3-94EA-A380-C669C3B6EB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858125" cy="928688"/>
          </a:xfrm>
        </p:spPr>
        <p:txBody>
          <a:bodyPr/>
          <a:lstStyle/>
          <a:p>
            <a:r>
              <a:rPr lang="en-US" altLang="el-GR" b="1">
                <a:solidFill>
                  <a:srgbClr val="FFFF00"/>
                </a:solidFill>
              </a:rPr>
              <a:t>Cross-Product - </a:t>
            </a:r>
            <a:r>
              <a:rPr lang="el-GR" altLang="el-GR" b="1">
                <a:solidFill>
                  <a:srgbClr val="FFFF00"/>
                </a:solidFill>
              </a:rPr>
              <a:t>Παράδειγμα</a:t>
            </a:r>
            <a:endParaRPr lang="en-US" altLang="el-GR" b="1">
              <a:solidFill>
                <a:srgbClr val="FFFF00"/>
              </a:solidFill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F997FB6-B59F-270F-C3E0-B1C25DC255E8}"/>
              </a:ext>
            </a:extLst>
          </p:cNvPr>
          <p:cNvGraphicFramePr>
            <a:graphicFrameLocks noGrp="1"/>
          </p:cNvGraphicFramePr>
          <p:nvPr/>
        </p:nvGraphicFramePr>
        <p:xfrm>
          <a:off x="827088" y="5156200"/>
          <a:ext cx="2808288" cy="11112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417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39" marR="91439" marT="45667" marB="4566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417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39" marR="91439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17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39" marR="91439" marT="45667" marB="456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39" marR="91439" marT="45667" marB="456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289" name="TextBox 14">
            <a:extLst>
              <a:ext uri="{FF2B5EF4-FFF2-40B4-BE49-F238E27FC236}">
                <a16:creationId xmlns:a16="http://schemas.microsoft.com/office/drawing/2014/main" id="{108968D1-75E7-987A-4F57-F31548118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699000"/>
            <a:ext cx="1366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</a:t>
            </a:r>
            <a:endParaRPr lang="el-GR" altLang="el-GR" sz="2400"/>
          </a:p>
        </p:txBody>
      </p:sp>
      <p:sp>
        <p:nvSpPr>
          <p:cNvPr id="11290" name="TextBox 15">
            <a:extLst>
              <a:ext uri="{FF2B5EF4-FFF2-40B4-BE49-F238E27FC236}">
                <a16:creationId xmlns:a16="http://schemas.microsoft.com/office/drawing/2014/main" id="{66BE07D7-2873-36DF-0E94-0F4C3B44E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981075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Student </a:t>
            </a:r>
            <a:r>
              <a:rPr lang="en-US" altLang="el-GR" sz="2400">
                <a:cs typeface="Times New Roman" panose="02020603050405020304" pitchFamily="18" charset="0"/>
              </a:rPr>
              <a:t>x </a:t>
            </a:r>
            <a:r>
              <a:rPr lang="en-US" altLang="el-GR" sz="2400"/>
              <a:t>Apply</a:t>
            </a:r>
            <a:endParaRPr lang="el-GR" altLang="el-GR" sz="240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A995407B-B8D3-5EE5-6647-06EF478D9BF1}"/>
              </a:ext>
            </a:extLst>
          </p:cNvPr>
          <p:cNvGraphicFramePr>
            <a:graphicFrameLocks noGrp="1"/>
          </p:cNvGraphicFramePr>
          <p:nvPr/>
        </p:nvGraphicFramePr>
        <p:xfrm>
          <a:off x="4356100" y="4968875"/>
          <a:ext cx="2808287" cy="14843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078">
                <a:tc>
                  <a:txBody>
                    <a:bodyPr/>
                    <a:lstStyle/>
                    <a:p>
                      <a:r>
                        <a:rPr lang="en-US" sz="1600" dirty="0" err="1"/>
                        <a:t>sID</a:t>
                      </a:r>
                      <a:endParaRPr lang="el-GR" sz="16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39" marR="91439" marT="45749" marB="4574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r>
                        <a:rPr lang="en-US" sz="1800"/>
                        <a:t>2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YES</a:t>
                      </a:r>
                      <a:endParaRPr lang="el-GR" sz="1800" dirty="0"/>
                    </a:p>
                  </a:txBody>
                  <a:tcPr marL="91439" marR="91439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318" name="TextBox 15">
            <a:extLst>
              <a:ext uri="{FF2B5EF4-FFF2-40B4-BE49-F238E27FC236}">
                <a16:creationId xmlns:a16="http://schemas.microsoft.com/office/drawing/2014/main" id="{1573E5C7-897C-85CD-9056-0B2041554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4535488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5000"/>
              <a:buFont typeface="Monotype Sorts" pitchFamily="2" charset="2"/>
              <a:buChar char="u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FFFF00"/>
              </a:buClr>
              <a:buSzPct val="75000"/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FF00"/>
              </a:buClr>
              <a:buSzPct val="65000"/>
              <a:buFont typeface="Monotype Sorts" pitchFamily="2" charset="2"/>
              <a:buChar char="l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FF00"/>
              </a:buClr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/>
              <a:t>Apply</a:t>
            </a:r>
            <a:endParaRPr lang="el-GR" altLang="el-GR" sz="240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7D1B31B-F16F-9408-A2C3-C692A63BBFA2}"/>
              </a:ext>
            </a:extLst>
          </p:cNvPr>
          <p:cNvGraphicFramePr>
            <a:graphicFrameLocks noGrp="1"/>
          </p:cNvGraphicFramePr>
          <p:nvPr/>
        </p:nvGraphicFramePr>
        <p:xfrm>
          <a:off x="827088" y="1484313"/>
          <a:ext cx="3744911" cy="25955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600" dirty="0" err="1"/>
                        <a:t>Student.sID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sName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GPA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hs</a:t>
                      </a:r>
                      <a:endParaRPr lang="el-GR" sz="1600" dirty="0"/>
                    </a:p>
                  </a:txBody>
                  <a:tcPr marL="91451" marR="91451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John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3.7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2</a:t>
                      </a:r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Mary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3.9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700</a:t>
                      </a:r>
                      <a:endParaRPr lang="el-GR" sz="1800" dirty="0"/>
                    </a:p>
                  </a:txBody>
                  <a:tcPr marL="91461" marR="91461" marT="45700" marB="457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FAEDB2C-B780-E6A2-17AD-3A3450211C34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1490663"/>
          <a:ext cx="3671888" cy="25955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600" dirty="0" err="1"/>
                        <a:t>Apply.sID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cName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major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dec</a:t>
                      </a:r>
                      <a:endParaRPr lang="el-GR" sz="1600" dirty="0"/>
                    </a:p>
                  </a:txBody>
                  <a:tcPr marL="91427" marR="91427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YES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l-GR" sz="1800" dirty="0"/>
                        <a:t>1</a:t>
                      </a:r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MIT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EMP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TUC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YES</a:t>
                      </a:r>
                      <a:endParaRPr lang="el-GR" sz="1800" dirty="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lides">
  <a:themeElements>
    <a:clrScheme name="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lid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E:\USERS\christina\slides.ppt</Template>
  <TotalTime>7591</TotalTime>
  <Words>2855</Words>
  <Application>Microsoft Office PowerPoint</Application>
  <PresentationFormat>On-screen Show (4:3)</PresentationFormat>
  <Paragraphs>1016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Times New Roman</vt:lpstr>
      <vt:lpstr>Arial</vt:lpstr>
      <vt:lpstr>Monotype Sorts</vt:lpstr>
      <vt:lpstr>Calibri</vt:lpstr>
      <vt:lpstr>Times New Roman Greek</vt:lpstr>
      <vt:lpstr>Wingdings</vt:lpstr>
      <vt:lpstr>Symbol</vt:lpstr>
      <vt:lpstr>Cambria Math</vt:lpstr>
      <vt:lpstr>slides</vt:lpstr>
      <vt:lpstr>Σχεσιακή Άλγεβρα Relational Algebra (RA)</vt:lpstr>
      <vt:lpstr>Σχεσιακή Άλγεβρα (RA)</vt:lpstr>
      <vt:lpstr>Όνομα Σχέσης</vt:lpstr>
      <vt:lpstr>Select: Κριτήρια Περιορισμού Tuples Αποτελέσματος</vt:lpstr>
      <vt:lpstr>Project: Επιλογή Συγκεκριμένων Κολώνων (Attributes)</vt:lpstr>
      <vt:lpstr>Συνδυασμός Project + Select</vt:lpstr>
      <vt:lpstr>Cross-Product / Cartesian Product</vt:lpstr>
      <vt:lpstr>Cross-Product / Cartesian Product</vt:lpstr>
      <vt:lpstr>Cross-Product - Παράδειγμα</vt:lpstr>
      <vt:lpstr>Παράδειγμα</vt:lpstr>
      <vt:lpstr>Natural Join / Φυσική Συνένωση</vt:lpstr>
      <vt:lpstr>Natural Join - Παράδειγμα</vt:lpstr>
      <vt:lpstr>Natural Join / Φυσική Συνένωση</vt:lpstr>
      <vt:lpstr>Θ join &amp; Equijoin</vt:lpstr>
      <vt:lpstr>Παράδειγμα Θ join</vt:lpstr>
      <vt:lpstr>Ένωση, Τομή, Διαφορά</vt:lpstr>
      <vt:lpstr>Παράδειγμα: Union</vt:lpstr>
      <vt:lpstr>Παράδειγμα: Difference</vt:lpstr>
      <vt:lpstr>Παράδειγμα: Difference</vt:lpstr>
      <vt:lpstr>Rename: Τελεστής Μετονομασίας</vt:lpstr>
      <vt:lpstr>OUTER JOIN</vt:lpstr>
      <vt:lpstr> Παραδείγματα – LEFT OUTER JOIN</vt:lpstr>
      <vt:lpstr> Παραδείγματα – FULL OUTER JOIN</vt:lpstr>
      <vt:lpstr>Division (Διαίρεση)</vt:lpstr>
      <vt:lpstr>Παράδειγμα Διαίρεσης</vt:lpstr>
      <vt:lpstr>Παράδειγμα Διαίρεσης</vt:lpstr>
      <vt:lpstr>Aggregate Functions</vt:lpstr>
      <vt:lpstr> Παραδείγματα Aggregate Functions</vt:lpstr>
      <vt:lpstr>Σχεσιακή Άλγεβρα σε Bags</vt:lpstr>
      <vt:lpstr>Άλλα Σύμβολα</vt:lpstr>
      <vt:lpstr>Τι δεν Καλύψαμε;</vt:lpstr>
      <vt:lpstr>Γενικευμένη Προβολή –  Generalized Projection</vt:lpstr>
      <vt:lpstr>Ανάθεση και Χρήσεις</vt:lpstr>
      <vt:lpstr>Ανάθεση για Εισαγωγή/Διαγραφή</vt:lpstr>
      <vt:lpstr>Ανάθεση για Ενημέρωση</vt:lpstr>
      <vt:lpstr>Expression Trees</vt:lpstr>
      <vt:lpstr>Expression Trees</vt:lpstr>
      <vt:lpstr>Expression Trees</vt:lpstr>
    </vt:vector>
  </TitlesOfParts>
  <Company>MUSIC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</dc:creator>
  <cp:lastModifiedBy>Antonis Deligiannakis</cp:lastModifiedBy>
  <cp:revision>210</cp:revision>
  <dcterms:created xsi:type="dcterms:W3CDTF">2003-07-04T09:05:18Z</dcterms:created>
  <dcterms:modified xsi:type="dcterms:W3CDTF">2026-04-29T05:38:53Z</dcterms:modified>
</cp:coreProperties>
</file>